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8"/>
  </p:notesMasterIdLst>
  <p:handoutMasterIdLst>
    <p:handoutMasterId r:id="rId79"/>
  </p:handoutMasterIdLst>
  <p:sldIdLst>
    <p:sldId id="257" r:id="rId5"/>
    <p:sldId id="285" r:id="rId6"/>
    <p:sldId id="287" r:id="rId7"/>
    <p:sldId id="288" r:id="rId8"/>
    <p:sldId id="387" r:id="rId9"/>
    <p:sldId id="286" r:id="rId10"/>
    <p:sldId id="388" r:id="rId11"/>
    <p:sldId id="389" r:id="rId12"/>
    <p:sldId id="390" r:id="rId13"/>
    <p:sldId id="391" r:id="rId14"/>
    <p:sldId id="298" r:id="rId15"/>
    <p:sldId id="296" r:id="rId16"/>
    <p:sldId id="297" r:id="rId17"/>
    <p:sldId id="392" r:id="rId18"/>
    <p:sldId id="428" r:id="rId19"/>
    <p:sldId id="429" r:id="rId20"/>
    <p:sldId id="430" r:id="rId21"/>
    <p:sldId id="431" r:id="rId22"/>
    <p:sldId id="393" r:id="rId23"/>
    <p:sldId id="394" r:id="rId24"/>
    <p:sldId id="395" r:id="rId25"/>
    <p:sldId id="396" r:id="rId26"/>
    <p:sldId id="397" r:id="rId27"/>
    <p:sldId id="438" r:id="rId28"/>
    <p:sldId id="280" r:id="rId29"/>
    <p:sldId id="313" r:id="rId30"/>
    <p:sldId id="312" r:id="rId31"/>
    <p:sldId id="432" r:id="rId32"/>
    <p:sldId id="433" r:id="rId33"/>
    <p:sldId id="437" r:id="rId34"/>
    <p:sldId id="320" r:id="rId35"/>
    <p:sldId id="305" r:id="rId36"/>
    <p:sldId id="401" r:id="rId37"/>
    <p:sldId id="414" r:id="rId38"/>
    <p:sldId id="415" r:id="rId39"/>
    <p:sldId id="321" r:id="rId40"/>
    <p:sldId id="417" r:id="rId41"/>
    <p:sldId id="259" r:id="rId42"/>
    <p:sldId id="260" r:id="rId43"/>
    <p:sldId id="261" r:id="rId44"/>
    <p:sldId id="402" r:id="rId45"/>
    <p:sldId id="410" r:id="rId46"/>
    <p:sldId id="289" r:id="rId47"/>
    <p:sldId id="416" r:id="rId48"/>
    <p:sldId id="262" r:id="rId49"/>
    <p:sldId id="411" r:id="rId50"/>
    <p:sldId id="403" r:id="rId51"/>
    <p:sldId id="263" r:id="rId52"/>
    <p:sldId id="290" r:id="rId53"/>
    <p:sldId id="404" r:id="rId54"/>
    <p:sldId id="264" r:id="rId55"/>
    <p:sldId id="412" r:id="rId56"/>
    <p:sldId id="405" r:id="rId57"/>
    <p:sldId id="265" r:id="rId58"/>
    <p:sldId id="291" r:id="rId59"/>
    <p:sldId id="406" r:id="rId60"/>
    <p:sldId id="329" r:id="rId61"/>
    <p:sldId id="330" r:id="rId62"/>
    <p:sldId id="407" r:id="rId63"/>
    <p:sldId id="308" r:id="rId64"/>
    <p:sldId id="307" r:id="rId65"/>
    <p:sldId id="408" r:id="rId66"/>
    <p:sldId id="309" r:id="rId67"/>
    <p:sldId id="319" r:id="rId68"/>
    <p:sldId id="409" r:id="rId69"/>
    <p:sldId id="272" r:id="rId70"/>
    <p:sldId id="434" r:id="rId71"/>
    <p:sldId id="435" r:id="rId72"/>
    <p:sldId id="342" r:id="rId73"/>
    <p:sldId id="338" r:id="rId74"/>
    <p:sldId id="436" r:id="rId75"/>
    <p:sldId id="343" r:id="rId76"/>
    <p:sldId id="386" r:id="rId77"/>
  </p:sldIdLst>
  <p:sldSz cx="9144000" cy="6858000" type="screen4x3"/>
  <p:notesSz cx="6669088" cy="9872663"/>
  <p:defaultTextStyle>
    <a:defPPr>
      <a:defRPr lang="nl-N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CC"/>
    <a:srgbClr val="FF3300"/>
    <a:srgbClr val="0000FF"/>
    <a:srgbClr val="FF6600"/>
    <a:srgbClr val="FF0000"/>
    <a:srgbClr val="990099"/>
    <a:srgbClr val="003399"/>
    <a:srgbClr val="A7E0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4649" autoAdjust="0"/>
  </p:normalViewPr>
  <p:slideViewPr>
    <p:cSldViewPr snapToGrid="0">
      <p:cViewPr varScale="1">
        <p:scale>
          <a:sx n="107" d="100"/>
          <a:sy n="107" d="100"/>
        </p:scale>
        <p:origin x="1982" y="8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1" y="0"/>
            <a:ext cx="2889626" cy="493001"/>
          </a:xfrm>
          <a:prstGeom prst="rect">
            <a:avLst/>
          </a:prstGeom>
          <a:noFill/>
          <a:ln w="9525">
            <a:noFill/>
            <a:miter lim="800000"/>
            <a:headEnd/>
            <a:tailEnd/>
          </a:ln>
          <a:effectLst/>
        </p:spPr>
        <p:txBody>
          <a:bodyPr vert="horz" wrap="square" lIns="90562" tIns="45281" rIns="90562" bIns="45281" numCol="1" anchor="t" anchorCtr="0" compatLnSpc="1">
            <a:prstTxWarp prst="textNoShape">
              <a:avLst/>
            </a:prstTxWarp>
          </a:bodyPr>
          <a:lstStyle>
            <a:lvl1pPr>
              <a:defRPr sz="1200">
                <a:latin typeface="Arial" charset="0"/>
                <a:cs typeface="Arial" charset="0"/>
              </a:defRPr>
            </a:lvl1pPr>
          </a:lstStyle>
          <a:p>
            <a:pPr>
              <a:defRPr/>
            </a:pPr>
            <a:endParaRPr lang="nl-NL"/>
          </a:p>
        </p:txBody>
      </p:sp>
      <p:sp>
        <p:nvSpPr>
          <p:cNvPr id="40963" name="Rectangle 3"/>
          <p:cNvSpPr>
            <a:spLocks noGrp="1" noChangeArrowheads="1"/>
          </p:cNvSpPr>
          <p:nvPr>
            <p:ph type="dt" sz="quarter" idx="1"/>
          </p:nvPr>
        </p:nvSpPr>
        <p:spPr bwMode="auto">
          <a:xfrm>
            <a:off x="3777902" y="0"/>
            <a:ext cx="2889626" cy="493001"/>
          </a:xfrm>
          <a:prstGeom prst="rect">
            <a:avLst/>
          </a:prstGeom>
          <a:noFill/>
          <a:ln w="9525">
            <a:noFill/>
            <a:miter lim="800000"/>
            <a:headEnd/>
            <a:tailEnd/>
          </a:ln>
          <a:effectLst/>
        </p:spPr>
        <p:txBody>
          <a:bodyPr vert="horz" wrap="square" lIns="90562" tIns="45281" rIns="90562" bIns="45281" numCol="1" anchor="t" anchorCtr="0" compatLnSpc="1">
            <a:prstTxWarp prst="textNoShape">
              <a:avLst/>
            </a:prstTxWarp>
          </a:bodyPr>
          <a:lstStyle>
            <a:lvl1pPr algn="r">
              <a:defRPr sz="1200">
                <a:latin typeface="Arial" charset="0"/>
                <a:cs typeface="Arial" charset="0"/>
              </a:defRPr>
            </a:lvl1pPr>
          </a:lstStyle>
          <a:p>
            <a:pPr>
              <a:defRPr/>
            </a:pPr>
            <a:endParaRPr lang="nl-NL"/>
          </a:p>
        </p:txBody>
      </p:sp>
      <p:sp>
        <p:nvSpPr>
          <p:cNvPr id="40964" name="Rectangle 4"/>
          <p:cNvSpPr>
            <a:spLocks noGrp="1" noChangeArrowheads="1"/>
          </p:cNvSpPr>
          <p:nvPr>
            <p:ph type="ftr" sz="quarter" idx="2"/>
          </p:nvPr>
        </p:nvSpPr>
        <p:spPr bwMode="auto">
          <a:xfrm>
            <a:off x="1" y="9378082"/>
            <a:ext cx="2889626" cy="493001"/>
          </a:xfrm>
          <a:prstGeom prst="rect">
            <a:avLst/>
          </a:prstGeom>
          <a:noFill/>
          <a:ln w="9525">
            <a:noFill/>
            <a:miter lim="800000"/>
            <a:headEnd/>
            <a:tailEnd/>
          </a:ln>
          <a:effectLst/>
        </p:spPr>
        <p:txBody>
          <a:bodyPr vert="horz" wrap="square" lIns="90562" tIns="45281" rIns="90562" bIns="45281" numCol="1" anchor="b" anchorCtr="0" compatLnSpc="1">
            <a:prstTxWarp prst="textNoShape">
              <a:avLst/>
            </a:prstTxWarp>
          </a:bodyPr>
          <a:lstStyle>
            <a:lvl1pPr>
              <a:defRPr sz="1200">
                <a:latin typeface="Arial" charset="0"/>
                <a:cs typeface="Arial" charset="0"/>
              </a:defRPr>
            </a:lvl1pPr>
          </a:lstStyle>
          <a:p>
            <a:pPr>
              <a:defRPr/>
            </a:pPr>
            <a:endParaRPr lang="nl-NL"/>
          </a:p>
        </p:txBody>
      </p:sp>
      <p:sp>
        <p:nvSpPr>
          <p:cNvPr id="40965" name="Rectangle 5"/>
          <p:cNvSpPr>
            <a:spLocks noGrp="1" noChangeArrowheads="1"/>
          </p:cNvSpPr>
          <p:nvPr>
            <p:ph type="sldNum" sz="quarter" idx="3"/>
          </p:nvPr>
        </p:nvSpPr>
        <p:spPr bwMode="auto">
          <a:xfrm>
            <a:off x="3777902" y="9378082"/>
            <a:ext cx="2889626" cy="493001"/>
          </a:xfrm>
          <a:prstGeom prst="rect">
            <a:avLst/>
          </a:prstGeom>
          <a:noFill/>
          <a:ln w="9525">
            <a:noFill/>
            <a:miter lim="800000"/>
            <a:headEnd/>
            <a:tailEnd/>
          </a:ln>
          <a:effectLst/>
        </p:spPr>
        <p:txBody>
          <a:bodyPr vert="horz" wrap="square" lIns="90562" tIns="45281" rIns="90562" bIns="45281" numCol="1" anchor="b" anchorCtr="0" compatLnSpc="1">
            <a:prstTxWarp prst="textNoShape">
              <a:avLst/>
            </a:prstTxWarp>
          </a:bodyPr>
          <a:lstStyle>
            <a:lvl1pPr algn="r">
              <a:defRPr sz="1200"/>
            </a:lvl1pPr>
          </a:lstStyle>
          <a:p>
            <a:fld id="{1B00F3A4-D4BA-4257-BB13-26537CEE311F}" type="slidenum">
              <a:rPr lang="nl-NL" altLang="nl-NL"/>
              <a:pPr/>
              <a:t>‹nr.›</a:t>
            </a:fld>
            <a:endParaRPr lang="nl-NL" altLang="nl-NL"/>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89626" cy="493001"/>
          </a:xfrm>
          <a:prstGeom prst="rect">
            <a:avLst/>
          </a:prstGeom>
        </p:spPr>
        <p:txBody>
          <a:bodyPr vert="horz" lIns="90562" tIns="45281" rIns="90562" bIns="45281" rtlCol="0"/>
          <a:lstStyle>
            <a:lvl1pPr algn="l">
              <a:defRPr sz="1200" smtClean="0">
                <a:latin typeface="Arial" charset="0"/>
                <a:cs typeface="Arial" charset="0"/>
              </a:defRPr>
            </a:lvl1pPr>
          </a:lstStyle>
          <a:p>
            <a:pPr>
              <a:defRPr/>
            </a:pPr>
            <a:endParaRPr lang="nl-NL"/>
          </a:p>
        </p:txBody>
      </p:sp>
      <p:sp>
        <p:nvSpPr>
          <p:cNvPr id="3" name="Date Placeholder 2"/>
          <p:cNvSpPr>
            <a:spLocks noGrp="1"/>
          </p:cNvSpPr>
          <p:nvPr>
            <p:ph type="dt" idx="1"/>
          </p:nvPr>
        </p:nvSpPr>
        <p:spPr>
          <a:xfrm>
            <a:off x="3777902" y="0"/>
            <a:ext cx="2889626" cy="493001"/>
          </a:xfrm>
          <a:prstGeom prst="rect">
            <a:avLst/>
          </a:prstGeom>
        </p:spPr>
        <p:txBody>
          <a:bodyPr vert="horz" lIns="90562" tIns="45281" rIns="90562" bIns="45281" rtlCol="0"/>
          <a:lstStyle>
            <a:lvl1pPr algn="r">
              <a:defRPr sz="1200" smtClean="0">
                <a:latin typeface="Arial" charset="0"/>
                <a:cs typeface="Arial" charset="0"/>
              </a:defRPr>
            </a:lvl1pPr>
          </a:lstStyle>
          <a:p>
            <a:pPr>
              <a:defRPr/>
            </a:pPr>
            <a:fld id="{4B0EEB41-CCD0-4CA0-8B5D-B24B1B70F04F}" type="datetimeFigureOut">
              <a:rPr lang="nl-NL"/>
              <a:pPr>
                <a:defRPr/>
              </a:pPr>
              <a:t>14-12-2021</a:t>
            </a:fld>
            <a:endParaRPr lang="nl-NL"/>
          </a:p>
        </p:txBody>
      </p:sp>
      <p:sp>
        <p:nvSpPr>
          <p:cNvPr id="4" name="Slide Image Placeholder 3"/>
          <p:cNvSpPr>
            <a:spLocks noGrp="1" noRot="1" noChangeAspect="1"/>
          </p:cNvSpPr>
          <p:nvPr>
            <p:ph type="sldImg" idx="2"/>
          </p:nvPr>
        </p:nvSpPr>
        <p:spPr>
          <a:xfrm>
            <a:off x="866775" y="741363"/>
            <a:ext cx="4935538" cy="3702050"/>
          </a:xfrm>
          <a:prstGeom prst="rect">
            <a:avLst/>
          </a:prstGeom>
          <a:noFill/>
          <a:ln w="12700">
            <a:solidFill>
              <a:prstClr val="black"/>
            </a:solidFill>
          </a:ln>
        </p:spPr>
        <p:txBody>
          <a:bodyPr vert="horz" lIns="90562" tIns="45281" rIns="90562" bIns="45281" rtlCol="0" anchor="ctr"/>
          <a:lstStyle/>
          <a:p>
            <a:pPr lvl="0"/>
            <a:endParaRPr lang="nl-NL" noProof="0" smtClean="0"/>
          </a:p>
        </p:txBody>
      </p:sp>
      <p:sp>
        <p:nvSpPr>
          <p:cNvPr id="5" name="Notes Placeholder 4"/>
          <p:cNvSpPr>
            <a:spLocks noGrp="1"/>
          </p:cNvSpPr>
          <p:nvPr>
            <p:ph type="body" sz="quarter" idx="3"/>
          </p:nvPr>
        </p:nvSpPr>
        <p:spPr>
          <a:xfrm>
            <a:off x="666597" y="4689831"/>
            <a:ext cx="5335895" cy="4441751"/>
          </a:xfrm>
          <a:prstGeom prst="rect">
            <a:avLst/>
          </a:prstGeom>
        </p:spPr>
        <p:txBody>
          <a:bodyPr vert="horz" lIns="90562" tIns="45281" rIns="90562" bIns="45281"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nl-NL" noProof="0" smtClean="0"/>
          </a:p>
        </p:txBody>
      </p:sp>
      <p:sp>
        <p:nvSpPr>
          <p:cNvPr id="6" name="Footer Placeholder 5"/>
          <p:cNvSpPr>
            <a:spLocks noGrp="1"/>
          </p:cNvSpPr>
          <p:nvPr>
            <p:ph type="ftr" sz="quarter" idx="4"/>
          </p:nvPr>
        </p:nvSpPr>
        <p:spPr>
          <a:xfrm>
            <a:off x="1" y="9378082"/>
            <a:ext cx="2889626" cy="493001"/>
          </a:xfrm>
          <a:prstGeom prst="rect">
            <a:avLst/>
          </a:prstGeom>
        </p:spPr>
        <p:txBody>
          <a:bodyPr vert="horz" lIns="90562" tIns="45281" rIns="90562" bIns="45281" rtlCol="0" anchor="b"/>
          <a:lstStyle>
            <a:lvl1pPr algn="l">
              <a:defRPr sz="1200" smtClean="0">
                <a:latin typeface="Arial" charset="0"/>
                <a:cs typeface="Arial" charset="0"/>
              </a:defRPr>
            </a:lvl1pPr>
          </a:lstStyle>
          <a:p>
            <a:pPr>
              <a:defRPr/>
            </a:pPr>
            <a:endParaRPr lang="nl-NL"/>
          </a:p>
        </p:txBody>
      </p:sp>
      <p:sp>
        <p:nvSpPr>
          <p:cNvPr id="7" name="Slide Number Placeholder 6"/>
          <p:cNvSpPr>
            <a:spLocks noGrp="1"/>
          </p:cNvSpPr>
          <p:nvPr>
            <p:ph type="sldNum" sz="quarter" idx="5"/>
          </p:nvPr>
        </p:nvSpPr>
        <p:spPr>
          <a:xfrm>
            <a:off x="3777902" y="9378082"/>
            <a:ext cx="2889626" cy="493001"/>
          </a:xfrm>
          <a:prstGeom prst="rect">
            <a:avLst/>
          </a:prstGeom>
        </p:spPr>
        <p:txBody>
          <a:bodyPr vert="horz" wrap="square" lIns="90562" tIns="45281" rIns="90562" bIns="45281" numCol="1" anchor="b" anchorCtr="0" compatLnSpc="1">
            <a:prstTxWarp prst="textNoShape">
              <a:avLst/>
            </a:prstTxWarp>
          </a:bodyPr>
          <a:lstStyle>
            <a:lvl1pPr algn="r">
              <a:defRPr sz="1200"/>
            </a:lvl1pPr>
          </a:lstStyle>
          <a:p>
            <a:fld id="{63A9D660-3C3E-4807-BAFB-21BD8DD67FB8}" type="slidenum">
              <a:rPr lang="nl-NL" altLang="nl-NL"/>
              <a:pPr/>
              <a:t>‹nr.›</a:t>
            </a:fld>
            <a:endParaRPr lang="nl-NL" altLang="nl-NL"/>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Marilyn_Kozak" TargetMode="External"/><Relationship Id="rId3" Type="http://schemas.openxmlformats.org/officeDocument/2006/relationships/hyperlink" Target="https://en.wikipedia.org/wiki/Eukaryotic" TargetMode="External"/><Relationship Id="rId7" Type="http://schemas.openxmlformats.org/officeDocument/2006/relationships/hyperlink" Target="https://en.wikipedia.org/wiki/Kozak_consensus_sequence#cite_note-Angioletti2004-1"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en.wikipedia.org/wiki/Translation_(biology)" TargetMode="External"/><Relationship Id="rId5" Type="http://schemas.openxmlformats.org/officeDocument/2006/relationships/hyperlink" Target="https://en.wikipedia.org/wiki/Consensus_sequence" TargetMode="External"/><Relationship Id="rId4" Type="http://schemas.openxmlformats.org/officeDocument/2006/relationships/hyperlink" Target="https://en.wikipedia.org/wiki/MRNA"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en.wikipedia.org/wiki/Transposable_element#cite_note-32"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nl.wikipedia.org/wiki/Scheikunde"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nl.wikipedia.org/wiki/Dubbele_binding_(scheikunde)" TargetMode="External"/><Relationship Id="rId5" Type="http://schemas.openxmlformats.org/officeDocument/2006/relationships/hyperlink" Target="http://nl.wikipedia.org/wiki/Waterstofatoom" TargetMode="External"/><Relationship Id="rId4" Type="http://schemas.openxmlformats.org/officeDocument/2006/relationships/hyperlink" Target="http://nl.wikipedia.org/wiki/Isomeer"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nl.wikipedia.org/wiki/Scheikunde"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nl.wikipedia.org/wiki/Dubbele_binding_(scheikunde)" TargetMode="External"/><Relationship Id="rId5" Type="http://schemas.openxmlformats.org/officeDocument/2006/relationships/hyperlink" Target="http://nl.wikipedia.org/wiki/Waterstofatoom" TargetMode="External"/><Relationship Id="rId4" Type="http://schemas.openxmlformats.org/officeDocument/2006/relationships/hyperlink" Target="http://nl.wikipedia.org/wiki/Isomeer"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en.wikipedia.org/wiki/Mitogenic" TargetMode="External"/><Relationship Id="rId2" Type="http://schemas.openxmlformats.org/officeDocument/2006/relationships/slide" Target="../slides/slide64.xml"/><Relationship Id="rId1" Type="http://schemas.openxmlformats.org/officeDocument/2006/relationships/notesMaster" Target="../notesMasters/notesMaster1.xml"/><Relationship Id="rId6" Type="http://schemas.openxmlformats.org/officeDocument/2006/relationships/hyperlink" Target="http://en.wikipedia.org/wiki/Ames_test#cite_note-16" TargetMode="External"/><Relationship Id="rId5" Type="http://schemas.openxmlformats.org/officeDocument/2006/relationships/hyperlink" Target="http://en.wikipedia.org/wiki/Ames_test#cite_note-15" TargetMode="External"/><Relationship Id="rId4" Type="http://schemas.openxmlformats.org/officeDocument/2006/relationships/hyperlink" Target="http://en.wikipedia.org/wiki/Ames_test#cite_note-14"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en.wikipedia.org/wiki/Metabolism" TargetMode="External"/><Relationship Id="rId2" Type="http://schemas.openxmlformats.org/officeDocument/2006/relationships/slide" Target="../slides/slide66.xml"/><Relationship Id="rId1" Type="http://schemas.openxmlformats.org/officeDocument/2006/relationships/notesMaster" Target="../notesMasters/notesMaster1.xml"/><Relationship Id="rId5" Type="http://schemas.openxmlformats.org/officeDocument/2006/relationships/hyperlink" Target="http://en.wikipedia.org/wiki/Ames_test#cite_note-ames-3" TargetMode="External"/><Relationship Id="rId4" Type="http://schemas.openxmlformats.org/officeDocument/2006/relationships/hyperlink" Target="http://en.wikipedia.org/wiki/Benzo(a)pyrene"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8" Type="http://schemas.openxmlformats.org/officeDocument/2006/relationships/hyperlink" Target="http://en.wikipedia.org/wiki/Paternal_age_effect" TargetMode="External"/><Relationship Id="rId3" Type="http://schemas.openxmlformats.org/officeDocument/2006/relationships/hyperlink" Target="http://en.wikipedia.org/wiki/Fibroblast_growth_factor_receptor_3" TargetMode="External"/><Relationship Id="rId7" Type="http://schemas.openxmlformats.org/officeDocument/2006/relationships/hyperlink" Target="http://en.wikipedia.org/wiki/Achondroplasia#cite_note-pmid17950653-2" TargetMode="External"/><Relationship Id="rId2" Type="http://schemas.openxmlformats.org/officeDocument/2006/relationships/slide" Target="../slides/slide70.xml"/><Relationship Id="rId1" Type="http://schemas.openxmlformats.org/officeDocument/2006/relationships/notesMaster" Target="../notesMasters/notesMaster1.xml"/><Relationship Id="rId6" Type="http://schemas.openxmlformats.org/officeDocument/2006/relationships/hyperlink" Target="http://en.wikipedia.org/wiki/Mutation#Spontaneous_mutation" TargetMode="External"/><Relationship Id="rId11" Type="http://schemas.openxmlformats.org/officeDocument/2006/relationships/hyperlink" Target="http://en.wikipedia.org/wiki/Oogenesis" TargetMode="External"/><Relationship Id="rId5" Type="http://schemas.openxmlformats.org/officeDocument/2006/relationships/hyperlink" Target="http://en.wikipedia.org/wiki/Lethal_alleles" TargetMode="External"/><Relationship Id="rId10" Type="http://schemas.openxmlformats.org/officeDocument/2006/relationships/hyperlink" Target="http://en.wikipedia.org/wiki/Spermatogenesis" TargetMode="External"/><Relationship Id="rId4" Type="http://schemas.openxmlformats.org/officeDocument/2006/relationships/hyperlink" Target="http://en.wikipedia.org/wiki/Dominance_(genetics)" TargetMode="External"/><Relationship Id="rId9" Type="http://schemas.openxmlformats.org/officeDocument/2006/relationships/hyperlink" Target="http://en.wikipedia.org/wiki/Achondroplasia#cite_note-pmid17706214-3" TargetMode="Externa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en.wikipedia.org/wiki/Paternal_age_effect" TargetMode="External"/><Relationship Id="rId3" Type="http://schemas.openxmlformats.org/officeDocument/2006/relationships/hyperlink" Target="http://en.wikipedia.org/wiki/Fibroblast_growth_factor_receptor_3" TargetMode="External"/><Relationship Id="rId7" Type="http://schemas.openxmlformats.org/officeDocument/2006/relationships/hyperlink" Target="http://en.wikipedia.org/wiki/Achondroplasia#cite_note-pmid17950653-2"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en.wikipedia.org/wiki/Mutation#Spontaneous_mutation" TargetMode="External"/><Relationship Id="rId11" Type="http://schemas.openxmlformats.org/officeDocument/2006/relationships/hyperlink" Target="http://en.wikipedia.org/wiki/Oogenesis" TargetMode="External"/><Relationship Id="rId5" Type="http://schemas.openxmlformats.org/officeDocument/2006/relationships/hyperlink" Target="http://en.wikipedia.org/wiki/Lethal_alleles" TargetMode="External"/><Relationship Id="rId10" Type="http://schemas.openxmlformats.org/officeDocument/2006/relationships/hyperlink" Target="http://en.wikipedia.org/wiki/Spermatogenesis" TargetMode="External"/><Relationship Id="rId4" Type="http://schemas.openxmlformats.org/officeDocument/2006/relationships/hyperlink" Target="http://en.wikipedia.org/wiki/Dominance_(genetics)" TargetMode="External"/><Relationship Id="rId9" Type="http://schemas.openxmlformats.org/officeDocument/2006/relationships/hyperlink" Target="http://en.wikipedia.org/wiki/Achondroplasia#cite_note-pmid17706214-3"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en.wikipedia.org/wiki/Marilyn_Kozak" TargetMode="External"/><Relationship Id="rId3" Type="http://schemas.openxmlformats.org/officeDocument/2006/relationships/hyperlink" Target="https://en.wikipedia.org/wiki/Eukaryotic" TargetMode="External"/><Relationship Id="rId7" Type="http://schemas.openxmlformats.org/officeDocument/2006/relationships/hyperlink" Target="https://en.wikipedia.org/wiki/Kozak_consensus_sequence#cite_note-Angioletti2004-1"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ki/Translation_(biology)" TargetMode="External"/><Relationship Id="rId5" Type="http://schemas.openxmlformats.org/officeDocument/2006/relationships/hyperlink" Target="https://en.wikipedia.org/wiki/Consensus_sequence" TargetMode="External"/><Relationship Id="rId4" Type="http://schemas.openxmlformats.org/officeDocument/2006/relationships/hyperlink" Target="https://en.wikipedia.org/wiki/MRNA"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Marilyn_Kozak" TargetMode="External"/><Relationship Id="rId3" Type="http://schemas.openxmlformats.org/officeDocument/2006/relationships/hyperlink" Target="https://en.wikipedia.org/wiki/Eukaryotic" TargetMode="External"/><Relationship Id="rId7" Type="http://schemas.openxmlformats.org/officeDocument/2006/relationships/hyperlink" Target="https://en.wikipedia.org/wiki/Kozak_consensus_sequence#cite_note-Angioletti2004-1"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Translation_(biology)" TargetMode="External"/><Relationship Id="rId5" Type="http://schemas.openxmlformats.org/officeDocument/2006/relationships/hyperlink" Target="https://en.wikipedia.org/wiki/Consensus_sequence" TargetMode="External"/><Relationship Id="rId4" Type="http://schemas.openxmlformats.org/officeDocument/2006/relationships/hyperlink" Target="https://en.wikipedia.org/wiki/MRNA"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rtl="0" hangingPunct="1">
              <a:lnSpc>
                <a:spcPct val="100000"/>
              </a:lnSpc>
              <a:spcBef>
                <a:spcPts val="1998"/>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2000" b="0" i="0" u="none" strike="noStrike" baseline="0" dirty="0" err="1" smtClean="0">
                <a:ln>
                  <a:noFill/>
                </a:ln>
                <a:solidFill>
                  <a:srgbClr val="333399"/>
                </a:solidFill>
                <a:latin typeface="Arial" pitchFamily="18"/>
                <a:ea typeface="Arial" pitchFamily="2"/>
                <a:cs typeface="Arial" pitchFamily="2"/>
              </a:rPr>
              <a:t>Waarom</a:t>
            </a:r>
            <a:r>
              <a:rPr lang="en-US" sz="2000" b="0" i="0" u="none" strike="noStrike" baseline="0" dirty="0" smtClean="0">
                <a:ln>
                  <a:noFill/>
                </a:ln>
                <a:solidFill>
                  <a:srgbClr val="333399"/>
                </a:solidFill>
                <a:latin typeface="Arial" pitchFamily="18"/>
                <a:ea typeface="Arial" pitchFamily="2"/>
                <a:cs typeface="Arial" pitchFamily="2"/>
              </a:rPr>
              <a:t> </a:t>
            </a:r>
            <a:r>
              <a:rPr lang="en-US" sz="2000" b="0" i="0" u="none" strike="noStrike" baseline="0" dirty="0" err="1" smtClean="0">
                <a:ln>
                  <a:noFill/>
                </a:ln>
                <a:solidFill>
                  <a:srgbClr val="333399"/>
                </a:solidFill>
                <a:latin typeface="Arial" pitchFamily="18"/>
                <a:ea typeface="Arial" pitchFamily="2"/>
                <a:cs typeface="Arial" pitchFamily="2"/>
              </a:rPr>
              <a:t>zie</a:t>
            </a:r>
            <a:r>
              <a:rPr lang="en-US" sz="2000" b="0" i="0" u="none" strike="noStrike" baseline="0" dirty="0" smtClean="0">
                <a:ln>
                  <a:noFill/>
                </a:ln>
                <a:solidFill>
                  <a:srgbClr val="333399"/>
                </a:solidFill>
                <a:latin typeface="Arial" pitchFamily="18"/>
                <a:ea typeface="Arial" pitchFamily="2"/>
                <a:cs typeface="Arial" pitchFamily="2"/>
              </a:rPr>
              <a:t> je </a:t>
            </a:r>
            <a:r>
              <a:rPr lang="en-US" sz="2000" b="0" i="0" u="none" strike="noStrike" baseline="0" dirty="0" err="1" smtClean="0">
                <a:ln>
                  <a:noFill/>
                </a:ln>
                <a:solidFill>
                  <a:srgbClr val="333399"/>
                </a:solidFill>
                <a:latin typeface="Arial" pitchFamily="18"/>
                <a:ea typeface="Arial" pitchFamily="2"/>
                <a:cs typeface="Arial" pitchFamily="2"/>
              </a:rPr>
              <a:t>wel</a:t>
            </a:r>
            <a:r>
              <a:rPr lang="en-US" sz="2000" b="0" i="0" u="none" strike="noStrike" baseline="0" dirty="0" smtClean="0">
                <a:ln>
                  <a:noFill/>
                </a:ln>
                <a:solidFill>
                  <a:srgbClr val="333399"/>
                </a:solidFill>
                <a:latin typeface="Arial" pitchFamily="18"/>
                <a:ea typeface="Arial" pitchFamily="2"/>
                <a:cs typeface="Arial" pitchFamily="2"/>
              </a:rPr>
              <a:t> X-linked maar </a:t>
            </a:r>
            <a:r>
              <a:rPr lang="en-US" sz="2000" b="0" i="0" u="none" strike="noStrike" baseline="0" dirty="0" err="1" smtClean="0">
                <a:ln>
                  <a:noFill/>
                </a:ln>
                <a:solidFill>
                  <a:srgbClr val="333399"/>
                </a:solidFill>
                <a:latin typeface="Arial" pitchFamily="18"/>
                <a:ea typeface="Arial" pitchFamily="2"/>
                <a:cs typeface="Arial" pitchFamily="2"/>
              </a:rPr>
              <a:t>niet</a:t>
            </a:r>
            <a:r>
              <a:rPr lang="en-US" sz="2000" b="0" i="0" u="none" strike="noStrike" baseline="0" dirty="0" smtClean="0">
                <a:ln>
                  <a:noFill/>
                </a:ln>
                <a:solidFill>
                  <a:srgbClr val="333399"/>
                </a:solidFill>
                <a:latin typeface="Arial" pitchFamily="18"/>
                <a:ea typeface="Arial" pitchFamily="2"/>
                <a:cs typeface="Arial" pitchFamily="2"/>
              </a:rPr>
              <a:t> Y-linked:</a:t>
            </a:r>
          </a:p>
          <a:p>
            <a:pPr marL="0" marR="0" lvl="0" indent="0" algn="l" rtl="0" hangingPunct="1">
              <a:lnSpc>
                <a:spcPct val="100000"/>
              </a:lnSpc>
              <a:spcBef>
                <a:spcPts val="1998"/>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2000" b="0" i="0" u="none" strike="noStrike" baseline="0" dirty="0" smtClean="0">
              <a:ln>
                <a:noFill/>
              </a:ln>
              <a:solidFill>
                <a:srgbClr val="333399"/>
              </a:solidFill>
              <a:latin typeface="Arial" pitchFamily="18"/>
              <a:ea typeface="Arial" pitchFamily="2"/>
              <a:cs typeface="Arial" pitchFamily="2"/>
            </a:endParaRPr>
          </a:p>
          <a:p>
            <a:pPr marL="0" marR="0" lvl="0" indent="0" algn="l" rtl="0" hangingPunct="1">
              <a:lnSpc>
                <a:spcPct val="100000"/>
              </a:lnSpc>
              <a:spcBef>
                <a:spcPts val="1123"/>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smtClean="0">
                <a:ln>
                  <a:noFill/>
                </a:ln>
                <a:solidFill>
                  <a:srgbClr val="333399"/>
                </a:solidFill>
                <a:latin typeface="Arial" pitchFamily="18"/>
                <a:ea typeface="Arial" pitchFamily="2"/>
                <a:cs typeface="Arial" pitchFamily="2"/>
              </a:rPr>
              <a:t>Y-chromosome</a:t>
            </a:r>
          </a:p>
          <a:p>
            <a:pPr marL="0" marR="0" lvl="0" indent="0" algn="l" rtl="0" hangingPunct="1">
              <a:lnSpc>
                <a:spcPct val="100000"/>
              </a:lnSpc>
              <a:spcBef>
                <a:spcPts val="1123"/>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smtClean="0">
                <a:ln>
                  <a:noFill/>
                </a:ln>
                <a:solidFill>
                  <a:srgbClr val="333399"/>
                </a:solidFill>
                <a:latin typeface="Arial" pitchFamily="18"/>
                <a:ea typeface="Arial" pitchFamily="2"/>
                <a:cs typeface="Arial" pitchFamily="2"/>
              </a:rPr>
              <a:t>&lt;100 genes</a:t>
            </a:r>
          </a:p>
          <a:p>
            <a:pPr marL="0" marR="0" lvl="0" indent="0" algn="l" rtl="0" hangingPunct="1">
              <a:lnSpc>
                <a:spcPct val="100000"/>
              </a:lnSpc>
              <a:spcBef>
                <a:spcPts val="1123"/>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smtClean="0">
                <a:ln>
                  <a:noFill/>
                </a:ln>
                <a:solidFill>
                  <a:srgbClr val="333399"/>
                </a:solidFill>
                <a:latin typeface="Arial" pitchFamily="18"/>
                <a:ea typeface="Arial" pitchFamily="2"/>
                <a:cs typeface="Arial" pitchFamily="2"/>
              </a:rPr>
              <a:t>Only 1 Y-linked</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smtClean="0">
                <a:ln>
                  <a:noFill/>
                </a:ln>
                <a:solidFill>
                  <a:srgbClr val="333399"/>
                </a:solidFill>
                <a:latin typeface="Arial" pitchFamily="18"/>
                <a:ea typeface="Arial" pitchFamily="2"/>
                <a:cs typeface="Arial" pitchFamily="2"/>
              </a:rPr>
              <a:t>disease known</a:t>
            </a:r>
          </a:p>
          <a:p>
            <a:pPr marL="0" marR="0" lvl="0" indent="0" algn="l" rtl="0" hangingPunct="1">
              <a:lnSpc>
                <a:spcPct val="100000"/>
              </a:lnSpc>
              <a:spcBef>
                <a:spcPts val="1123"/>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smtClean="0">
                <a:ln>
                  <a:noFill/>
                </a:ln>
                <a:solidFill>
                  <a:srgbClr val="333399"/>
                </a:solidFill>
                <a:latin typeface="Arial" pitchFamily="18"/>
                <a:ea typeface="Arial" pitchFamily="2"/>
                <a:cs typeface="Arial" pitchFamily="2"/>
              </a:rPr>
              <a:t>Defective testicular development due to mutations in SRY gene</a:t>
            </a:r>
          </a:p>
          <a:p>
            <a:endParaRPr lang="nl-NL" dirty="0"/>
          </a:p>
        </p:txBody>
      </p:sp>
      <p:sp>
        <p:nvSpPr>
          <p:cNvPr id="4" name="Tijdelijke aanduiding voor dianummer 3"/>
          <p:cNvSpPr>
            <a:spLocks noGrp="1"/>
          </p:cNvSpPr>
          <p:nvPr>
            <p:ph type="sldNum" sz="quarter" idx="10"/>
          </p:nvPr>
        </p:nvSpPr>
        <p:spPr/>
        <p:txBody>
          <a:bodyPr/>
          <a:lstStyle/>
          <a:p>
            <a:fld id="{63A9D660-3C3E-4807-BAFB-21BD8DD67FB8}" type="slidenum">
              <a:rPr lang="nl-NL" altLang="nl-NL" smtClean="0"/>
              <a:pPr/>
              <a:t>2</a:t>
            </a:fld>
            <a:endParaRPr lang="nl-NL" altLang="nl-NL"/>
          </a:p>
        </p:txBody>
      </p:sp>
    </p:spTree>
    <p:extLst>
      <p:ext uri="{BB962C8B-B14F-4D97-AF65-F5344CB8AC3E}">
        <p14:creationId xmlns:p14="http://schemas.microsoft.com/office/powerpoint/2010/main" val="4050520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08075" y="801688"/>
            <a:ext cx="5345113" cy="4010025"/>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5639" y="5078520"/>
            <a:ext cx="6048000" cy="4811400"/>
          </a:xfrm>
        </p:spPr>
        <p:txBody>
          <a:bodyPr vert="horz" compatLnSpc="1">
            <a:spAutoFit/>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pPr marL="0" indent="0" algn="l" hangingPunct="1">
              <a:spcBef>
                <a:spcPts val="448"/>
              </a:spcBef>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dirty="0" smtClean="0">
                <a:effectLst/>
              </a:rPr>
              <a:t>The </a:t>
            </a:r>
            <a:r>
              <a:rPr lang="en-US" b="1" dirty="0" err="1" smtClean="0">
                <a:effectLst/>
              </a:rPr>
              <a:t>Kozak</a:t>
            </a:r>
            <a:r>
              <a:rPr lang="en-US" b="1" dirty="0" smtClean="0">
                <a:effectLst/>
              </a:rPr>
              <a:t> consensus sequence</a:t>
            </a:r>
            <a:r>
              <a:rPr lang="en-US" dirty="0" smtClean="0">
                <a:effectLst/>
              </a:rPr>
              <a:t>, </a:t>
            </a:r>
            <a:r>
              <a:rPr lang="en-US" b="1" dirty="0" err="1" smtClean="0">
                <a:effectLst/>
              </a:rPr>
              <a:t>Kozak</a:t>
            </a:r>
            <a:r>
              <a:rPr lang="en-US" b="1" dirty="0" smtClean="0">
                <a:effectLst/>
              </a:rPr>
              <a:t> consensus</a:t>
            </a:r>
            <a:r>
              <a:rPr lang="en-US" dirty="0" smtClean="0">
                <a:effectLst/>
              </a:rPr>
              <a:t> or </a:t>
            </a:r>
            <a:r>
              <a:rPr lang="en-US" b="1" dirty="0" err="1" smtClean="0">
                <a:effectLst/>
              </a:rPr>
              <a:t>Kozak</a:t>
            </a:r>
            <a:r>
              <a:rPr lang="en-US" b="1" dirty="0" smtClean="0">
                <a:effectLst/>
              </a:rPr>
              <a:t> sequence</a:t>
            </a:r>
            <a:r>
              <a:rPr lang="en-US" dirty="0" smtClean="0">
                <a:effectLst/>
              </a:rPr>
              <a:t> is a sequence which occurs on </a:t>
            </a:r>
            <a:r>
              <a:rPr lang="en-US" dirty="0" smtClean="0">
                <a:effectLst/>
                <a:hlinkClick r:id="rId3" tooltip="Eukaryotic"/>
              </a:rPr>
              <a:t>eukaryotic</a:t>
            </a:r>
            <a:r>
              <a:rPr lang="en-US" dirty="0" smtClean="0">
                <a:effectLst/>
              </a:rPr>
              <a:t> </a:t>
            </a:r>
            <a:r>
              <a:rPr lang="en-US" dirty="0" smtClean="0">
                <a:effectLst/>
                <a:hlinkClick r:id="rId4" tooltip="MRNA"/>
              </a:rPr>
              <a:t>mRNA</a:t>
            </a:r>
            <a:r>
              <a:rPr lang="en-US" dirty="0" smtClean="0">
                <a:effectLst/>
              </a:rPr>
              <a:t> and has the </a:t>
            </a:r>
            <a:r>
              <a:rPr lang="en-US" dirty="0" smtClean="0">
                <a:effectLst/>
                <a:hlinkClick r:id="rId5" tooltip="Consensus sequence"/>
              </a:rPr>
              <a:t>consensus</a:t>
            </a:r>
            <a:r>
              <a:rPr lang="en-US" dirty="0" smtClean="0">
                <a:effectLst/>
              </a:rPr>
              <a:t> (</a:t>
            </a:r>
            <a:r>
              <a:rPr lang="en-US" dirty="0" err="1" smtClean="0">
                <a:effectLst/>
              </a:rPr>
              <a:t>gcc</a:t>
            </a:r>
            <a:r>
              <a:rPr lang="en-US" dirty="0" smtClean="0">
                <a:effectLst/>
              </a:rPr>
              <a:t>)</a:t>
            </a:r>
            <a:r>
              <a:rPr lang="en-US" dirty="0" err="1" smtClean="0">
                <a:effectLst/>
              </a:rPr>
              <a:t>gccRccAUGG</a:t>
            </a:r>
            <a:r>
              <a:rPr lang="en-US" dirty="0" smtClean="0">
                <a:effectLst/>
              </a:rPr>
              <a:t>. The </a:t>
            </a:r>
            <a:r>
              <a:rPr lang="en-US" dirty="0" err="1" smtClean="0">
                <a:effectLst/>
              </a:rPr>
              <a:t>Kozak</a:t>
            </a:r>
            <a:r>
              <a:rPr lang="en-US" dirty="0" smtClean="0">
                <a:effectLst/>
              </a:rPr>
              <a:t> consensus sequence plays a major role in the initiation of the </a:t>
            </a:r>
            <a:r>
              <a:rPr lang="en-US" dirty="0" smtClean="0">
                <a:effectLst/>
                <a:hlinkClick r:id="rId6" tooltip="Translation (biology)"/>
              </a:rPr>
              <a:t>translation process</a:t>
            </a:r>
            <a:r>
              <a:rPr lang="en-US" dirty="0" smtClean="0">
                <a:effectLst/>
              </a:rPr>
              <a:t>.</a:t>
            </a:r>
            <a:r>
              <a:rPr lang="en-US" baseline="30000" dirty="0" smtClean="0">
                <a:effectLst/>
                <a:hlinkClick r:id="rId7"/>
              </a:rPr>
              <a:t>[1]</a:t>
            </a:r>
            <a:r>
              <a:rPr lang="en-US" dirty="0" smtClean="0">
                <a:effectLst/>
              </a:rPr>
              <a:t> The sequence was named after the scientist who discovered it, </a:t>
            </a:r>
            <a:r>
              <a:rPr lang="en-US" dirty="0" smtClean="0">
                <a:effectLst/>
                <a:hlinkClick r:id="rId8" tooltip="Marilyn Kozak"/>
              </a:rPr>
              <a:t>Marilyn </a:t>
            </a:r>
            <a:r>
              <a:rPr lang="en-US" dirty="0" err="1" smtClean="0">
                <a:effectLst/>
                <a:hlinkClick r:id="rId8" tooltip="Marilyn Kozak"/>
              </a:rPr>
              <a:t>Kozak</a:t>
            </a:r>
            <a:r>
              <a:rPr lang="en-US" dirty="0" smtClean="0">
                <a:effectLst/>
              </a:rPr>
              <a:t>. </a:t>
            </a:r>
          </a:p>
          <a:p>
            <a:pPr marL="0" indent="0" algn="l" hangingPunct="1">
              <a:spcBef>
                <a:spcPts val="448"/>
              </a:spcBef>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200" dirty="0" smtClean="0">
              <a:solidFill>
                <a:srgbClr val="000000"/>
              </a:solidFill>
              <a:effectLst/>
              <a:cs typeface="Mangal" pitchFamily="2"/>
            </a:endParaRPr>
          </a:p>
          <a:p>
            <a:pPr marL="0" indent="0" algn="l" hangingPunct="1">
              <a:spcBef>
                <a:spcPts val="448"/>
              </a:spcBef>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dirty="0" smtClean="0">
                <a:solidFill>
                  <a:srgbClr val="000000"/>
                </a:solidFill>
                <a:effectLst/>
                <a:cs typeface="Mangal" pitchFamily="2"/>
              </a:rPr>
              <a:t>3’UTR: hoe </a:t>
            </a:r>
            <a:r>
              <a:rPr lang="en-US" sz="1200" dirty="0" err="1" smtClean="0">
                <a:solidFill>
                  <a:srgbClr val="000000"/>
                </a:solidFill>
                <a:effectLst/>
                <a:cs typeface="Mangal" pitchFamily="2"/>
              </a:rPr>
              <a:t>lang</a:t>
            </a:r>
            <a:r>
              <a:rPr lang="en-US" sz="1200" dirty="0" smtClean="0">
                <a:solidFill>
                  <a:srgbClr val="000000"/>
                </a:solidFill>
                <a:effectLst/>
                <a:cs typeface="Mangal" pitchFamily="2"/>
              </a:rPr>
              <a:t> </a:t>
            </a:r>
            <a:r>
              <a:rPr lang="en-US" sz="1200" dirty="0" err="1" smtClean="0">
                <a:solidFill>
                  <a:srgbClr val="000000"/>
                </a:solidFill>
                <a:effectLst/>
                <a:cs typeface="Mangal" pitchFamily="2"/>
              </a:rPr>
              <a:t>blijft</a:t>
            </a:r>
            <a:r>
              <a:rPr lang="en-US" sz="1200" dirty="0" smtClean="0">
                <a:solidFill>
                  <a:srgbClr val="000000"/>
                </a:solidFill>
                <a:effectLst/>
                <a:cs typeface="Mangal" pitchFamily="2"/>
              </a:rPr>
              <a:t> het mRNA </a:t>
            </a:r>
            <a:r>
              <a:rPr lang="en-US" sz="1200" dirty="0" err="1" smtClean="0">
                <a:solidFill>
                  <a:srgbClr val="000000"/>
                </a:solidFill>
                <a:effectLst/>
                <a:cs typeface="Mangal" pitchFamily="2"/>
              </a:rPr>
              <a:t>aanwezig</a:t>
            </a:r>
            <a:r>
              <a:rPr lang="en-US" sz="1200" dirty="0" smtClean="0">
                <a:solidFill>
                  <a:srgbClr val="000000"/>
                </a:solidFill>
                <a:effectLst/>
                <a:cs typeface="Mangal" pitchFamily="2"/>
              </a:rPr>
              <a:t> in de </a:t>
            </a:r>
            <a:r>
              <a:rPr lang="en-US" sz="1200" dirty="0" err="1" smtClean="0">
                <a:solidFill>
                  <a:srgbClr val="000000"/>
                </a:solidFill>
                <a:effectLst/>
                <a:cs typeface="Mangal" pitchFamily="2"/>
              </a:rPr>
              <a:t>cel</a:t>
            </a:r>
            <a:r>
              <a:rPr lang="en-US" sz="1200" dirty="0" smtClean="0">
                <a:solidFill>
                  <a:srgbClr val="000000"/>
                </a:solidFill>
                <a:effectLst/>
                <a:cs typeface="Mangal" pitchFamily="2"/>
              </a:rPr>
              <a:t>. “</a:t>
            </a:r>
            <a:r>
              <a:rPr lang="en-US" sz="1200" dirty="0" err="1" smtClean="0">
                <a:solidFill>
                  <a:srgbClr val="000000"/>
                </a:solidFill>
                <a:effectLst/>
                <a:cs typeface="Mangal" pitchFamily="2"/>
              </a:rPr>
              <a:t>Levensduur</a:t>
            </a:r>
            <a:r>
              <a:rPr lang="en-US" sz="1200" dirty="0" smtClean="0">
                <a:solidFill>
                  <a:srgbClr val="000000"/>
                </a:solidFill>
                <a:effectLst/>
                <a:cs typeface="Mangal" pitchFamily="2"/>
              </a:rPr>
              <a:t>”.</a:t>
            </a:r>
            <a:endParaRPr lang="nl-NL" sz="1200" dirty="0">
              <a:solidFill>
                <a:srgbClr val="000000"/>
              </a:solidFill>
              <a:cs typeface="Mangal" pitchFamily="2"/>
            </a:endParaRPr>
          </a:p>
        </p:txBody>
      </p:sp>
    </p:spTree>
    <p:extLst>
      <p:ext uri="{BB962C8B-B14F-4D97-AF65-F5344CB8AC3E}">
        <p14:creationId xmlns:p14="http://schemas.microsoft.com/office/powerpoint/2010/main" val="2110055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08075" y="801688"/>
            <a:ext cx="5345113" cy="4010025"/>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5639" y="5078520"/>
            <a:ext cx="6048000" cy="4811400"/>
          </a:xfrm>
        </p:spPr>
        <p:txBody>
          <a:bodyPr vert="horz" compatLnSpc="1">
            <a:spAutoFit/>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pPr marL="0" indent="0" algn="l" hangingPunct="1">
              <a:spcBef>
                <a:spcPts val="448"/>
              </a:spcBef>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nl-NL" sz="1200">
              <a:solidFill>
                <a:srgbClr val="000000"/>
              </a:solidFill>
              <a:cs typeface="Mangal" pitchFamily="2"/>
            </a:endParaRPr>
          </a:p>
        </p:txBody>
      </p:sp>
    </p:spTree>
    <p:extLst>
      <p:ext uri="{BB962C8B-B14F-4D97-AF65-F5344CB8AC3E}">
        <p14:creationId xmlns:p14="http://schemas.microsoft.com/office/powerpoint/2010/main" val="2169750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08075" y="801688"/>
            <a:ext cx="5345113" cy="4010025"/>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5639" y="5078520"/>
            <a:ext cx="6048000" cy="4811400"/>
          </a:xfrm>
        </p:spPr>
        <p:txBody>
          <a:bodyPr vert="horz" compatLnSpc="1">
            <a:spAutoFit/>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pPr marL="0" indent="0" algn="l" hangingPunct="1">
              <a:spcBef>
                <a:spcPts val="448"/>
              </a:spcBef>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nl-NL" sz="1200">
              <a:solidFill>
                <a:srgbClr val="000000"/>
              </a:solidFill>
              <a:cs typeface="Mangal" pitchFamily="2"/>
            </a:endParaRPr>
          </a:p>
        </p:txBody>
      </p:sp>
    </p:spTree>
    <p:extLst>
      <p:ext uri="{BB962C8B-B14F-4D97-AF65-F5344CB8AC3E}">
        <p14:creationId xmlns:p14="http://schemas.microsoft.com/office/powerpoint/2010/main" val="1363747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08075" y="801688"/>
            <a:ext cx="5345113" cy="4010025"/>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5639" y="5078520"/>
            <a:ext cx="6048000" cy="4811400"/>
          </a:xfrm>
        </p:spPr>
        <p:txBody>
          <a:bodyPr vert="horz" compatLnSpc="1">
            <a:spAutoFit/>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pPr marL="0" indent="0" algn="l" hangingPunct="1">
              <a:spcBef>
                <a:spcPts val="448"/>
              </a:spcBef>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nl-NL" sz="1200">
              <a:solidFill>
                <a:srgbClr val="000000"/>
              </a:solidFill>
              <a:cs typeface="Mangal" pitchFamily="2"/>
            </a:endParaRPr>
          </a:p>
        </p:txBody>
      </p:sp>
    </p:spTree>
    <p:extLst>
      <p:ext uri="{BB962C8B-B14F-4D97-AF65-F5344CB8AC3E}">
        <p14:creationId xmlns:p14="http://schemas.microsoft.com/office/powerpoint/2010/main" val="264569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08075" y="801688"/>
            <a:ext cx="5345113" cy="4010025"/>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5639" y="5078520"/>
            <a:ext cx="6048000" cy="4811400"/>
          </a:xfrm>
        </p:spPr>
        <p:txBody>
          <a:bodyPr vert="horz" compatLnSpc="1">
            <a:spAutoFit/>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pPr marL="0" indent="0" algn="l" hangingPunct="1">
              <a:spcBef>
                <a:spcPts val="448"/>
              </a:spcBef>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nl-NL" sz="1200">
              <a:solidFill>
                <a:srgbClr val="000000"/>
              </a:solidFill>
              <a:cs typeface="Mangal" pitchFamily="2"/>
            </a:endParaRPr>
          </a:p>
        </p:txBody>
      </p:sp>
    </p:spTree>
    <p:extLst>
      <p:ext uri="{BB962C8B-B14F-4D97-AF65-F5344CB8AC3E}">
        <p14:creationId xmlns:p14="http://schemas.microsoft.com/office/powerpoint/2010/main" val="3068481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08075" y="801688"/>
            <a:ext cx="5345113" cy="4010025"/>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5639" y="5078520"/>
            <a:ext cx="6048000" cy="4811400"/>
          </a:xfrm>
        </p:spPr>
        <p:txBody>
          <a:bodyPr vert="horz" compatLnSpc="1">
            <a:spAutoFit/>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pPr marL="0" indent="0" algn="l" hangingPunct="1">
              <a:spcBef>
                <a:spcPts val="448"/>
              </a:spcBef>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nl-NL" sz="1200">
              <a:solidFill>
                <a:srgbClr val="000000"/>
              </a:solidFill>
              <a:cs typeface="Mangal" pitchFamily="2"/>
            </a:endParaRPr>
          </a:p>
        </p:txBody>
      </p:sp>
    </p:spTree>
    <p:extLst>
      <p:ext uri="{BB962C8B-B14F-4D97-AF65-F5344CB8AC3E}">
        <p14:creationId xmlns:p14="http://schemas.microsoft.com/office/powerpoint/2010/main" val="1720594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08075" y="801688"/>
            <a:ext cx="5345113" cy="4010025"/>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5639" y="5078520"/>
            <a:ext cx="6048000" cy="4811400"/>
          </a:xfrm>
        </p:spPr>
        <p:txBody>
          <a:bodyPr vert="horz" compatLnSpc="1">
            <a:spAutoFit/>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pPr marL="0" indent="0" algn="l" hangingPunct="1">
              <a:spcBef>
                <a:spcPts val="448"/>
              </a:spcBef>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nl-NL" sz="1200">
              <a:solidFill>
                <a:srgbClr val="000000"/>
              </a:solidFill>
              <a:cs typeface="Mangal" pitchFamily="2"/>
            </a:endParaRPr>
          </a:p>
        </p:txBody>
      </p:sp>
    </p:spTree>
    <p:extLst>
      <p:ext uri="{BB962C8B-B14F-4D97-AF65-F5344CB8AC3E}">
        <p14:creationId xmlns:p14="http://schemas.microsoft.com/office/powerpoint/2010/main" val="132757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3251200" y="506413"/>
            <a:ext cx="3370263" cy="252730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986832" y="3202707"/>
            <a:ext cx="7898829" cy="3033859"/>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US"/>
          </a:p>
        </p:txBody>
      </p:sp>
    </p:spTree>
    <p:extLst>
      <p:ext uri="{BB962C8B-B14F-4D97-AF65-F5344CB8AC3E}">
        <p14:creationId xmlns:p14="http://schemas.microsoft.com/office/powerpoint/2010/main" val="1178513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Unequal cross-overs</a:t>
            </a:r>
          </a:p>
          <a:p>
            <a:endParaRPr lang="en-US" baseline="30000" dirty="0" smtClean="0"/>
          </a:p>
          <a:p>
            <a:r>
              <a:rPr lang="en-US" dirty="0" smtClean="0"/>
              <a:t>Surprisingly, in most cases TEs are silenced through epigenetics mechanism like methylation, chromatin remodeling and </a:t>
            </a:r>
            <a:r>
              <a:rPr lang="en-US" dirty="0" err="1" smtClean="0"/>
              <a:t>piRNAs</a:t>
            </a:r>
            <a:r>
              <a:rPr lang="en-US" dirty="0" smtClean="0"/>
              <a:t>.</a:t>
            </a:r>
          </a:p>
          <a:p>
            <a:endParaRPr lang="en-US" dirty="0" smtClean="0"/>
          </a:p>
          <a:p>
            <a:r>
              <a:rPr lang="en-US" dirty="0" smtClean="0"/>
              <a:t>Hypothesis suggest that about only 100 </a:t>
            </a:r>
            <a:r>
              <a:rPr lang="en-US" i="1" dirty="0" smtClean="0"/>
              <a:t>LINE1</a:t>
            </a:r>
            <a:r>
              <a:rPr lang="en-US" dirty="0" smtClean="0"/>
              <a:t> related sequenced are actually active out of 17% of its existence in the human genome. </a:t>
            </a:r>
          </a:p>
          <a:p>
            <a:endParaRPr lang="en-US" dirty="0" smtClean="0"/>
          </a:p>
          <a:p>
            <a:r>
              <a:rPr lang="en-US" dirty="0" smtClean="0"/>
              <a:t>In human cells, silencing of </a:t>
            </a:r>
            <a:r>
              <a:rPr lang="en-US" i="1" dirty="0" smtClean="0"/>
              <a:t>LINE1</a:t>
            </a:r>
            <a:r>
              <a:rPr lang="en-US" dirty="0" smtClean="0"/>
              <a:t> sequence are triggered by RNAi mechanism. Surprisingly, the RNAi sequenced are derived from the 5' untranslated region (UTR) of the </a:t>
            </a:r>
            <a:r>
              <a:rPr lang="en-US" i="1" dirty="0" smtClean="0"/>
              <a:t>LINE1</a:t>
            </a:r>
            <a:r>
              <a:rPr lang="en-US" dirty="0" smtClean="0"/>
              <a:t> long terminal repeats itself. Supposedly the 5' </a:t>
            </a:r>
            <a:r>
              <a:rPr lang="en-US" i="1" dirty="0" smtClean="0"/>
              <a:t>LINE1</a:t>
            </a:r>
            <a:r>
              <a:rPr lang="en-US" dirty="0" smtClean="0"/>
              <a:t> UTR codes for sense promoter for </a:t>
            </a:r>
            <a:r>
              <a:rPr lang="en-US" i="1" dirty="0" smtClean="0"/>
              <a:t>LINE1</a:t>
            </a:r>
            <a:r>
              <a:rPr lang="en-US" dirty="0" smtClean="0"/>
              <a:t> transcription also encodes antisense promoter for the miRNA that become the substrate for the siRNA production. An inhibition of RNAi silencing mechanism at this region showed an increase in </a:t>
            </a:r>
            <a:r>
              <a:rPr lang="en-US" i="1" dirty="0" smtClean="0"/>
              <a:t>LINE1</a:t>
            </a:r>
            <a:r>
              <a:rPr lang="en-US" dirty="0" smtClean="0"/>
              <a:t> transcript as the study showed.</a:t>
            </a:r>
            <a:r>
              <a:rPr lang="en-US" baseline="30000" dirty="0" smtClean="0">
                <a:hlinkClick r:id="rId3"/>
              </a:rPr>
              <a:t>[32]</a:t>
            </a:r>
            <a:endParaRPr lang="en-US" baseline="30000" dirty="0" smtClean="0"/>
          </a:p>
          <a:p>
            <a:endParaRPr lang="en-US" baseline="30000" dirty="0" smtClean="0"/>
          </a:p>
          <a:p>
            <a:r>
              <a:rPr lang="nl-NL" sz="1200" dirty="0" smtClean="0"/>
              <a:t>50 % van ons genoom is afkomstig van </a:t>
            </a:r>
            <a:r>
              <a:rPr lang="nl-NL" sz="1200" dirty="0" err="1" smtClean="0"/>
              <a:t>transposons</a:t>
            </a:r>
            <a:endParaRPr lang="nl-NL" sz="1200" dirty="0" smtClean="0"/>
          </a:p>
          <a:p>
            <a:r>
              <a:rPr lang="nl-NL" sz="1200" dirty="0" smtClean="0"/>
              <a:t>1% van het genoom is </a:t>
            </a:r>
            <a:r>
              <a:rPr lang="nl-NL" sz="1200" dirty="0" err="1" smtClean="0"/>
              <a:t>coding</a:t>
            </a:r>
            <a:r>
              <a:rPr lang="nl-NL" sz="1200" dirty="0" smtClean="0"/>
              <a:t> </a:t>
            </a:r>
            <a:r>
              <a:rPr lang="nl-NL" sz="1200" dirty="0" err="1" smtClean="0"/>
              <a:t>sequence</a:t>
            </a:r>
            <a:endParaRPr lang="nl-NL" sz="1200" dirty="0" smtClean="0"/>
          </a:p>
          <a:p>
            <a:r>
              <a:rPr lang="nl-NL" sz="1200" dirty="0" err="1" smtClean="0"/>
              <a:t>LINEs</a:t>
            </a:r>
            <a:r>
              <a:rPr lang="nl-NL" sz="1200" dirty="0" smtClean="0"/>
              <a:t> en </a:t>
            </a:r>
            <a:r>
              <a:rPr lang="nl-NL" sz="1200" dirty="0" err="1" smtClean="0"/>
              <a:t>SINEs</a:t>
            </a:r>
            <a:endParaRPr lang="nl-NL" sz="1200" dirty="0" smtClean="0"/>
          </a:p>
          <a:p>
            <a:r>
              <a:rPr lang="nl-NL" sz="1200" dirty="0" smtClean="0"/>
              <a:t>Meesten inactief</a:t>
            </a:r>
          </a:p>
          <a:p>
            <a:r>
              <a:rPr lang="nl-NL" sz="1200" dirty="0" err="1" smtClean="0"/>
              <a:t>Haemofilie</a:t>
            </a:r>
            <a:r>
              <a:rPr lang="nl-NL" sz="1200" dirty="0" smtClean="0"/>
              <a:t>: twee </a:t>
            </a:r>
            <a:r>
              <a:rPr lang="nl-NL" sz="1200" dirty="0" err="1" smtClean="0"/>
              <a:t>transposons</a:t>
            </a:r>
            <a:r>
              <a:rPr lang="nl-NL" sz="1200" dirty="0" smtClean="0"/>
              <a:t> in </a:t>
            </a:r>
            <a:r>
              <a:rPr lang="nl-NL" sz="1200" dirty="0" err="1" smtClean="0"/>
              <a:t>blood-clotting</a:t>
            </a:r>
            <a:r>
              <a:rPr lang="nl-NL" sz="1200" dirty="0" smtClean="0"/>
              <a:t> factor VIII gevonden, </a:t>
            </a:r>
          </a:p>
          <a:p>
            <a:r>
              <a:rPr lang="nl-NL" sz="1200" dirty="0" smtClean="0"/>
              <a:t>de moeder had die niet</a:t>
            </a:r>
          </a:p>
          <a:p>
            <a:r>
              <a:rPr lang="nl-NL" sz="1200" dirty="0" err="1" smtClean="0"/>
              <a:t>Duchenne</a:t>
            </a:r>
            <a:r>
              <a:rPr lang="nl-NL" sz="1200" dirty="0" smtClean="0"/>
              <a:t>: 2 </a:t>
            </a:r>
            <a:r>
              <a:rPr lang="nl-NL" sz="1200" dirty="0" err="1" smtClean="0"/>
              <a:t>patienten</a:t>
            </a:r>
            <a:r>
              <a:rPr lang="nl-NL" sz="1200" dirty="0" smtClean="0"/>
              <a:t> met LINE in </a:t>
            </a:r>
            <a:r>
              <a:rPr lang="nl-NL" sz="1200" dirty="0" err="1" smtClean="0"/>
              <a:t>dystrophine</a:t>
            </a:r>
            <a:r>
              <a:rPr lang="nl-NL" sz="1200" dirty="0" smtClean="0"/>
              <a:t>-gen (non sense)</a:t>
            </a:r>
          </a:p>
          <a:p>
            <a:r>
              <a:rPr lang="nl-NL" sz="1200" dirty="0" err="1" smtClean="0"/>
              <a:t>LINEs</a:t>
            </a:r>
            <a:r>
              <a:rPr lang="nl-NL" sz="1200" dirty="0" smtClean="0"/>
              <a:t> in darm- en borstkanker (somatische cellen)</a:t>
            </a:r>
          </a:p>
          <a:p>
            <a:r>
              <a:rPr lang="nl-NL" sz="1200" dirty="0" smtClean="0"/>
              <a:t>Alu in BCRA2</a:t>
            </a:r>
          </a:p>
          <a:p>
            <a:r>
              <a:rPr lang="nl-NL" sz="1200" dirty="0" smtClean="0"/>
              <a:t>En nog een aantal</a:t>
            </a:r>
          </a:p>
          <a:p>
            <a:endParaRPr lang="en-US" dirty="0" smtClean="0"/>
          </a:p>
          <a:p>
            <a:endParaRPr lang="nl-NL" dirty="0"/>
          </a:p>
        </p:txBody>
      </p:sp>
      <p:sp>
        <p:nvSpPr>
          <p:cNvPr id="4" name="Tijdelijke aanduiding voor dianummer 3"/>
          <p:cNvSpPr>
            <a:spLocks noGrp="1"/>
          </p:cNvSpPr>
          <p:nvPr>
            <p:ph type="sldNum" sz="quarter" idx="10"/>
          </p:nvPr>
        </p:nvSpPr>
        <p:spPr/>
        <p:txBody>
          <a:bodyPr/>
          <a:lstStyle/>
          <a:p>
            <a:fld id="{63A9D660-3C3E-4807-BAFB-21BD8DD67FB8}" type="slidenum">
              <a:rPr lang="nl-NL" altLang="nl-NL" smtClean="0"/>
              <a:pPr/>
              <a:t>32</a:t>
            </a:fld>
            <a:endParaRPr lang="nl-NL" altLang="nl-NL"/>
          </a:p>
        </p:txBody>
      </p:sp>
    </p:spTree>
    <p:extLst>
      <p:ext uri="{BB962C8B-B14F-4D97-AF65-F5344CB8AC3E}">
        <p14:creationId xmlns:p14="http://schemas.microsoft.com/office/powerpoint/2010/main" val="2280122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3251200" y="506413"/>
            <a:ext cx="3370263" cy="252730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986832" y="3202707"/>
            <a:ext cx="7898829" cy="3033859"/>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US"/>
          </a:p>
        </p:txBody>
      </p:sp>
    </p:spTree>
    <p:extLst>
      <p:ext uri="{BB962C8B-B14F-4D97-AF65-F5344CB8AC3E}">
        <p14:creationId xmlns:p14="http://schemas.microsoft.com/office/powerpoint/2010/main" val="4233676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3251200" y="506413"/>
            <a:ext cx="3370263" cy="252730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986832" y="3202707"/>
            <a:ext cx="7898829" cy="3033859"/>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pPr marL="0" marR="0" lvl="0" indent="0" algn="l" defTabSz="914400" rtl="0" eaLnBrk="1" fontAlgn="auto" latinLnBrk="0" hangingPunct="1">
              <a:lnSpc>
                <a:spcPct val="100000"/>
              </a:lnSpc>
              <a:spcBef>
                <a:spcPts val="448"/>
              </a:spcBef>
              <a:spcAft>
                <a:spcPts val="0"/>
              </a:spcAft>
              <a:buClrTx/>
              <a:buSzTx/>
              <a:buFontTx/>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r>
              <a:rPr lang="en-US" sz="1200" b="1" i="0" u="none" strike="noStrike" baseline="0" dirty="0" smtClean="0">
                <a:ln>
                  <a:noFill/>
                </a:ln>
                <a:solidFill>
                  <a:srgbClr val="000000"/>
                </a:solidFill>
                <a:latin typeface="Arial" pitchFamily="34"/>
                <a:ea typeface="Arial" pitchFamily="2"/>
                <a:cs typeface="Arial" pitchFamily="2"/>
              </a:rPr>
              <a:t>Mitochondrial genome: features of inheritance</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200" b="0" i="0" u="none" strike="noStrike" baseline="0" dirty="0" smtClean="0">
              <a:ln>
                <a:noFill/>
              </a:ln>
              <a:solidFill>
                <a:srgbClr val="000000"/>
              </a:solidFill>
              <a:latin typeface="Arial" pitchFamily="18"/>
              <a:ea typeface="Arial" pitchFamily="2"/>
              <a:cs typeface="Arial" pitchFamily="2"/>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smtClean="0">
                <a:ln>
                  <a:noFill/>
                </a:ln>
                <a:solidFill>
                  <a:srgbClr val="000000"/>
                </a:solidFill>
                <a:latin typeface="Arial" pitchFamily="18"/>
                <a:ea typeface="Arial" pitchFamily="2"/>
                <a:cs typeface="Arial" pitchFamily="2"/>
              </a:rPr>
              <a:t>Mitochondria are (almost) exclusively inherited maternally</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200" b="0" i="0" u="none" strike="noStrike" baseline="0" dirty="0" smtClean="0">
              <a:ln>
                <a:noFill/>
              </a:ln>
              <a:solidFill>
                <a:srgbClr val="000000"/>
              </a:solidFill>
              <a:latin typeface="Arial" pitchFamily="18"/>
              <a:ea typeface="Arial" pitchFamily="2"/>
              <a:cs typeface="Arial" pitchFamily="2"/>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smtClean="0">
                <a:ln>
                  <a:noFill/>
                </a:ln>
                <a:solidFill>
                  <a:srgbClr val="000000"/>
                </a:solidFill>
                <a:latin typeface="Arial" pitchFamily="18"/>
                <a:ea typeface="Arial" pitchFamily="2"/>
                <a:cs typeface="Arial" pitchFamily="2"/>
              </a:rPr>
              <a:t>In developing oocyte, the number of </a:t>
            </a:r>
            <a:r>
              <a:rPr lang="en-US" sz="1200" b="0" i="0" u="none" strike="noStrike" baseline="0" dirty="0" err="1" smtClean="0">
                <a:ln>
                  <a:noFill/>
                </a:ln>
                <a:solidFill>
                  <a:srgbClr val="000000"/>
                </a:solidFill>
                <a:latin typeface="Arial" pitchFamily="18"/>
                <a:ea typeface="Arial" pitchFamily="2"/>
                <a:cs typeface="Arial" pitchFamily="2"/>
              </a:rPr>
              <a:t>mtDNA</a:t>
            </a:r>
            <a:r>
              <a:rPr lang="en-US" sz="1200" b="0" i="0" u="none" strike="noStrike" baseline="0" dirty="0" smtClean="0">
                <a:ln>
                  <a:noFill/>
                </a:ln>
                <a:solidFill>
                  <a:srgbClr val="000000"/>
                </a:solidFill>
                <a:latin typeface="Arial" pitchFamily="18"/>
                <a:ea typeface="Arial" pitchFamily="2"/>
                <a:cs typeface="Arial" pitchFamily="2"/>
              </a:rPr>
              <a:t> molecules is first reduced and thereafter induced. This reduces the variability of the </a:t>
            </a:r>
            <a:r>
              <a:rPr lang="en-US" sz="1200" b="0" i="0" u="none" strike="noStrike" baseline="0" dirty="0" err="1" smtClean="0">
                <a:ln>
                  <a:noFill/>
                </a:ln>
                <a:solidFill>
                  <a:srgbClr val="000000"/>
                </a:solidFill>
                <a:latin typeface="Arial" pitchFamily="18"/>
                <a:ea typeface="Arial" pitchFamily="2"/>
                <a:cs typeface="Arial" pitchFamily="2"/>
              </a:rPr>
              <a:t>mtDNA</a:t>
            </a:r>
            <a:endParaRPr lang="en-US" sz="1200" b="0" i="0" u="none" strike="noStrike" baseline="0" dirty="0" smtClean="0">
              <a:ln>
                <a:noFill/>
              </a:ln>
              <a:solidFill>
                <a:srgbClr val="000000"/>
              </a:solidFill>
              <a:latin typeface="Arial" pitchFamily="18"/>
              <a:ea typeface="Arial" pitchFamily="2"/>
              <a:cs typeface="Arial" pitchFamily="2"/>
            </a:endParaRPr>
          </a:p>
          <a:p>
            <a:endParaRPr lang="en-US" dirty="0" smtClean="0"/>
          </a:p>
          <a:p>
            <a:pPr marL="0" marR="0" lvl="0" indent="0" algn="l" defTabSz="914400" rtl="0" eaLnBrk="1" fontAlgn="auto" latinLnBrk="0" hangingPunct="1">
              <a:lnSpc>
                <a:spcPct val="100000"/>
              </a:lnSpc>
              <a:spcBef>
                <a:spcPts val="448"/>
              </a:spcBef>
              <a:spcAft>
                <a:spcPts val="0"/>
              </a:spcAft>
              <a:buClrTx/>
              <a:buSzTx/>
              <a:buFontTx/>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r>
              <a:rPr lang="en-US" sz="1200" b="0" i="0" u="none" strike="noStrike" baseline="0" dirty="0" smtClean="0">
                <a:ln>
                  <a:noFill/>
                </a:ln>
                <a:solidFill>
                  <a:srgbClr val="000000"/>
                </a:solidFill>
                <a:latin typeface="Arial" pitchFamily="18"/>
                <a:ea typeface="Arial" pitchFamily="2"/>
                <a:cs typeface="Arial" pitchFamily="2"/>
              </a:rPr>
              <a:t>Maternal inheritance. No affected male transmits the disease!</a:t>
            </a:r>
          </a:p>
          <a:p>
            <a:endParaRPr lang="en-US" dirty="0"/>
          </a:p>
        </p:txBody>
      </p:sp>
    </p:spTree>
    <p:extLst>
      <p:ext uri="{BB962C8B-B14F-4D97-AF65-F5344CB8AC3E}">
        <p14:creationId xmlns:p14="http://schemas.microsoft.com/office/powerpoint/2010/main" val="3557130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3251200" y="506413"/>
            <a:ext cx="3370263" cy="252730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986832" y="3202707"/>
            <a:ext cx="7898829" cy="3033859"/>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US"/>
          </a:p>
        </p:txBody>
      </p:sp>
    </p:spTree>
    <p:extLst>
      <p:ext uri="{BB962C8B-B14F-4D97-AF65-F5344CB8AC3E}">
        <p14:creationId xmlns:p14="http://schemas.microsoft.com/office/powerpoint/2010/main" val="1382713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3251200" y="506413"/>
            <a:ext cx="3370263" cy="252730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986832" y="3202707"/>
            <a:ext cx="7898829" cy="3033859"/>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smtClean="0">
                <a:ln>
                  <a:noFill/>
                </a:ln>
                <a:solidFill>
                  <a:srgbClr val="000000"/>
                </a:solidFill>
                <a:latin typeface="Arial" pitchFamily="18"/>
                <a:ea typeface="Arial" pitchFamily="2"/>
                <a:cs typeface="Arial" pitchFamily="2"/>
              </a:rPr>
              <a:t>Tautomer is an isomer </a:t>
            </a:r>
            <a:r>
              <a:rPr lang="nl-NL" b="1" dirty="0" err="1" smtClean="0"/>
              <a:t>Tautomeren</a:t>
            </a:r>
            <a:r>
              <a:rPr lang="nl-NL" dirty="0" smtClean="0"/>
              <a:t> zijn in de </a:t>
            </a:r>
            <a:r>
              <a:rPr lang="nl-NL" dirty="0" smtClean="0">
                <a:hlinkClick r:id="rId3" tooltip="Scheikunde"/>
              </a:rPr>
              <a:t>scheikunde</a:t>
            </a:r>
            <a:r>
              <a:rPr lang="nl-NL" dirty="0" smtClean="0"/>
              <a:t> stoffen die </a:t>
            </a:r>
            <a:r>
              <a:rPr lang="nl-NL" dirty="0" smtClean="0">
                <a:hlinkClick r:id="rId4" tooltip="Isomeer"/>
              </a:rPr>
              <a:t>isomeer</a:t>
            </a:r>
            <a:r>
              <a:rPr lang="nl-NL" dirty="0" smtClean="0"/>
              <a:t> met elkaar zijn, en bovendien, via verschuiving van een </a:t>
            </a:r>
            <a:r>
              <a:rPr lang="nl-NL" dirty="0" smtClean="0">
                <a:hlinkClick r:id="rId5" tooltip="Waterstofatoom"/>
              </a:rPr>
              <a:t>waterstofatoom</a:t>
            </a:r>
            <a:r>
              <a:rPr lang="nl-NL" dirty="0" smtClean="0"/>
              <a:t> en een </a:t>
            </a:r>
            <a:r>
              <a:rPr lang="nl-NL" dirty="0" smtClean="0">
                <a:hlinkClick r:id="rId6" tooltip="Dubbele binding (scheikunde)"/>
              </a:rPr>
              <a:t>pi-binding</a:t>
            </a:r>
            <a:r>
              <a:rPr lang="nl-NL" dirty="0" smtClean="0"/>
              <a:t>, snel in elkaar kunnen overgaan.</a:t>
            </a:r>
            <a:endParaRPr lang="en-US" sz="1200" b="0" i="0" u="none" strike="noStrike" baseline="0" dirty="0" smtClean="0">
              <a:ln>
                <a:noFill/>
              </a:ln>
              <a:solidFill>
                <a:srgbClr val="000000"/>
              </a:solidFill>
              <a:latin typeface="Arial" pitchFamily="18"/>
              <a:ea typeface="Arial" pitchFamily="2"/>
              <a:cs typeface="Arial" pitchFamily="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smtClean="0">
              <a:ln>
                <a:noFill/>
              </a:ln>
              <a:solidFill>
                <a:srgbClr val="000000"/>
              </a:solidFill>
              <a:latin typeface="Arial" pitchFamily="18"/>
              <a:ea typeface="Arial" pitchFamily="2"/>
              <a:cs typeface="Arial" pitchFamily="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err="1" smtClean="0">
                <a:ln>
                  <a:noFill/>
                </a:ln>
                <a:solidFill>
                  <a:srgbClr val="000000"/>
                </a:solidFill>
                <a:latin typeface="Arial" pitchFamily="18"/>
                <a:ea typeface="Arial" pitchFamily="2"/>
                <a:cs typeface="Arial" pitchFamily="2"/>
              </a:rPr>
              <a:t>Verplaatsing</a:t>
            </a:r>
            <a:r>
              <a:rPr lang="en-US" sz="1200" b="0" i="0" u="none" strike="noStrike" baseline="0" dirty="0" smtClean="0">
                <a:ln>
                  <a:noFill/>
                </a:ln>
                <a:solidFill>
                  <a:srgbClr val="000000"/>
                </a:solidFill>
                <a:latin typeface="Arial" pitchFamily="18"/>
                <a:ea typeface="Arial" pitchFamily="2"/>
                <a:cs typeface="Arial" pitchFamily="2"/>
              </a:rPr>
              <a:t> van proton </a:t>
            </a:r>
            <a:r>
              <a:rPr lang="en-US" sz="1200" b="0" i="0" u="none" strike="noStrike" baseline="0" dirty="0" err="1" smtClean="0">
                <a:ln>
                  <a:noFill/>
                </a:ln>
                <a:solidFill>
                  <a:srgbClr val="000000"/>
                </a:solidFill>
                <a:latin typeface="Arial" pitchFamily="18"/>
                <a:ea typeface="Arial" pitchFamily="2"/>
                <a:cs typeface="Arial" pitchFamily="2"/>
              </a:rPr>
              <a:t>positie</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Verschuiving</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dubbele</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electronen</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paar</a:t>
            </a:r>
            <a:r>
              <a:rPr lang="en-US" sz="1200" b="0" i="0" u="none" strike="noStrike" baseline="0" dirty="0" smtClean="0">
                <a:ln>
                  <a:noFill/>
                </a:ln>
                <a:solidFill>
                  <a:srgbClr val="000000"/>
                </a:solidFill>
                <a:latin typeface="Arial" pitchFamily="18"/>
                <a:ea typeface="Arial" pitchFamily="2"/>
                <a:cs typeface="Arial" pitchFamily="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smtClean="0">
              <a:ln>
                <a:noFill/>
              </a:ln>
              <a:solidFill>
                <a:srgbClr val="000000"/>
              </a:solidFill>
              <a:latin typeface="Arial" pitchFamily="18"/>
              <a:ea typeface="Arial" pitchFamily="2"/>
              <a:cs typeface="Arial" pitchFamily="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err="1" smtClean="0">
                <a:ln>
                  <a:noFill/>
                </a:ln>
                <a:solidFill>
                  <a:srgbClr val="000000"/>
                </a:solidFill>
                <a:latin typeface="Arial" pitchFamily="18"/>
                <a:ea typeface="Arial" pitchFamily="2"/>
                <a:cs typeface="Arial" pitchFamily="2"/>
              </a:rPr>
              <a:t>Transitie</a:t>
            </a:r>
            <a:r>
              <a:rPr lang="en-US" sz="1200" b="0" i="0" u="none" strike="noStrike" baseline="0" dirty="0" smtClean="0">
                <a:ln>
                  <a:noFill/>
                </a:ln>
                <a:solidFill>
                  <a:srgbClr val="000000"/>
                </a:solidFill>
                <a:latin typeface="Arial" pitchFamily="18"/>
                <a:ea typeface="Arial" pitchFamily="2"/>
                <a:cs typeface="Arial" pitchFamily="2"/>
              </a:rPr>
              <a:t> of </a:t>
            </a:r>
            <a:r>
              <a:rPr lang="en-US" sz="1200" b="0" i="0" u="none" strike="noStrike" baseline="0" dirty="0" err="1" smtClean="0">
                <a:ln>
                  <a:noFill/>
                </a:ln>
                <a:solidFill>
                  <a:srgbClr val="000000"/>
                </a:solidFill>
                <a:latin typeface="Arial" pitchFamily="18"/>
                <a:ea typeface="Arial" pitchFamily="2"/>
                <a:cs typeface="Arial" pitchFamily="2"/>
              </a:rPr>
              <a:t>transversie</a:t>
            </a:r>
            <a:r>
              <a:rPr lang="en-US" sz="1200" b="0" i="0" u="none" strike="noStrike" baseline="0" dirty="0" smtClean="0">
                <a:ln>
                  <a:noFill/>
                </a:ln>
                <a:solidFill>
                  <a:srgbClr val="000000"/>
                </a:solidFill>
                <a:latin typeface="Arial" pitchFamily="18"/>
                <a:ea typeface="Arial" pitchFamily="2"/>
                <a:cs typeface="Arial" pitchFamily="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smtClean="0">
              <a:ln>
                <a:noFill/>
              </a:ln>
              <a:solidFill>
                <a:srgbClr val="000000"/>
              </a:solidFill>
              <a:latin typeface="Arial" pitchFamily="18"/>
              <a:ea typeface="Arial" pitchFamily="2"/>
              <a:cs typeface="Arial" pitchFamily="2"/>
            </a:endParaRPr>
          </a:p>
          <a:p>
            <a:endParaRPr lang="en-US" dirty="0"/>
          </a:p>
        </p:txBody>
      </p:sp>
    </p:spTree>
    <p:extLst>
      <p:ext uri="{BB962C8B-B14F-4D97-AF65-F5344CB8AC3E}">
        <p14:creationId xmlns:p14="http://schemas.microsoft.com/office/powerpoint/2010/main" val="2153618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smtClean="0">
                <a:ln>
                  <a:noFill/>
                </a:ln>
                <a:solidFill>
                  <a:srgbClr val="000000"/>
                </a:solidFill>
                <a:latin typeface="Arial" pitchFamily="18"/>
                <a:ea typeface="Arial" pitchFamily="2"/>
                <a:cs typeface="Arial" pitchFamily="2"/>
              </a:rPr>
              <a:t>Tautomer is an isomer </a:t>
            </a:r>
            <a:r>
              <a:rPr lang="nl-NL" b="1" dirty="0" err="1" smtClean="0"/>
              <a:t>Tautomeren</a:t>
            </a:r>
            <a:r>
              <a:rPr lang="nl-NL" dirty="0" smtClean="0"/>
              <a:t> zijn in de </a:t>
            </a:r>
            <a:r>
              <a:rPr lang="nl-NL" dirty="0" smtClean="0">
                <a:hlinkClick r:id="rId3" tooltip="Scheikunde"/>
              </a:rPr>
              <a:t>scheikunde</a:t>
            </a:r>
            <a:r>
              <a:rPr lang="nl-NL" dirty="0" smtClean="0"/>
              <a:t> stoffen die </a:t>
            </a:r>
            <a:r>
              <a:rPr lang="nl-NL" dirty="0" smtClean="0">
                <a:hlinkClick r:id="rId4" tooltip="Isomeer"/>
              </a:rPr>
              <a:t>isomeer</a:t>
            </a:r>
            <a:r>
              <a:rPr lang="nl-NL" dirty="0" smtClean="0"/>
              <a:t> met elkaar zijn, en bovendien, via verschuiving van een </a:t>
            </a:r>
            <a:r>
              <a:rPr lang="nl-NL" dirty="0" smtClean="0">
                <a:hlinkClick r:id="rId5" tooltip="Waterstofatoom"/>
              </a:rPr>
              <a:t>waterstofatoom</a:t>
            </a:r>
            <a:r>
              <a:rPr lang="nl-NL" dirty="0" smtClean="0"/>
              <a:t> en een </a:t>
            </a:r>
            <a:r>
              <a:rPr lang="nl-NL" dirty="0" smtClean="0">
                <a:hlinkClick r:id="rId6" tooltip="Dubbele binding (scheikunde)"/>
              </a:rPr>
              <a:t>pi-binding</a:t>
            </a:r>
            <a:r>
              <a:rPr lang="nl-NL" dirty="0" smtClean="0"/>
              <a:t>, snel in elkaar kunnen overgaan.</a:t>
            </a:r>
            <a:endParaRPr lang="en-US" sz="1200" b="0" i="0" u="none" strike="noStrike" baseline="0" dirty="0" smtClean="0">
              <a:ln>
                <a:noFill/>
              </a:ln>
              <a:solidFill>
                <a:srgbClr val="000000"/>
              </a:solidFill>
              <a:latin typeface="Arial" pitchFamily="18"/>
              <a:ea typeface="Arial" pitchFamily="2"/>
              <a:cs typeface="Arial" pitchFamily="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smtClean="0">
              <a:ln>
                <a:noFill/>
              </a:ln>
              <a:solidFill>
                <a:srgbClr val="000000"/>
              </a:solidFill>
              <a:latin typeface="Arial" pitchFamily="18"/>
              <a:ea typeface="Arial" pitchFamily="2"/>
              <a:cs typeface="Arial" pitchFamily="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err="1" smtClean="0">
                <a:ln>
                  <a:noFill/>
                </a:ln>
                <a:solidFill>
                  <a:srgbClr val="000000"/>
                </a:solidFill>
                <a:latin typeface="Arial" pitchFamily="18"/>
                <a:ea typeface="Arial" pitchFamily="2"/>
                <a:cs typeface="Arial" pitchFamily="2"/>
              </a:rPr>
              <a:t>Verplaatsing</a:t>
            </a:r>
            <a:r>
              <a:rPr lang="en-US" sz="1200" b="0" i="0" u="none" strike="noStrike" baseline="0" dirty="0" smtClean="0">
                <a:ln>
                  <a:noFill/>
                </a:ln>
                <a:solidFill>
                  <a:srgbClr val="000000"/>
                </a:solidFill>
                <a:latin typeface="Arial" pitchFamily="18"/>
                <a:ea typeface="Arial" pitchFamily="2"/>
                <a:cs typeface="Arial" pitchFamily="2"/>
              </a:rPr>
              <a:t> van proton </a:t>
            </a:r>
            <a:r>
              <a:rPr lang="en-US" sz="1200" b="0" i="0" u="none" strike="noStrike" baseline="0" dirty="0" err="1" smtClean="0">
                <a:ln>
                  <a:noFill/>
                </a:ln>
                <a:solidFill>
                  <a:srgbClr val="000000"/>
                </a:solidFill>
                <a:latin typeface="Arial" pitchFamily="18"/>
                <a:ea typeface="Arial" pitchFamily="2"/>
                <a:cs typeface="Arial" pitchFamily="2"/>
              </a:rPr>
              <a:t>positie</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Verschuiving</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dubbele</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electronen</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paar</a:t>
            </a:r>
            <a:r>
              <a:rPr lang="en-US" sz="1200" b="0" i="0" u="none" strike="noStrike" baseline="0" dirty="0" smtClean="0">
                <a:ln>
                  <a:noFill/>
                </a:ln>
                <a:solidFill>
                  <a:srgbClr val="000000"/>
                </a:solidFill>
                <a:latin typeface="Arial" pitchFamily="18"/>
                <a:ea typeface="Arial" pitchFamily="2"/>
                <a:cs typeface="Arial" pitchFamily="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smtClean="0">
              <a:ln>
                <a:noFill/>
              </a:ln>
              <a:solidFill>
                <a:srgbClr val="000000"/>
              </a:solidFill>
              <a:latin typeface="Arial" pitchFamily="18"/>
              <a:ea typeface="Arial" pitchFamily="2"/>
              <a:cs typeface="Arial" pitchFamily="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err="1" smtClean="0">
                <a:ln>
                  <a:noFill/>
                </a:ln>
                <a:solidFill>
                  <a:srgbClr val="000000"/>
                </a:solidFill>
                <a:latin typeface="Arial" pitchFamily="18"/>
                <a:ea typeface="Arial" pitchFamily="2"/>
                <a:cs typeface="Arial" pitchFamily="2"/>
              </a:rPr>
              <a:t>Transitie</a:t>
            </a:r>
            <a:r>
              <a:rPr lang="en-US" sz="1200" b="0" i="0" u="none" strike="noStrike" baseline="0" dirty="0" smtClean="0">
                <a:ln>
                  <a:noFill/>
                </a:ln>
                <a:solidFill>
                  <a:srgbClr val="000000"/>
                </a:solidFill>
                <a:latin typeface="Arial" pitchFamily="18"/>
                <a:ea typeface="Arial" pitchFamily="2"/>
                <a:cs typeface="Arial" pitchFamily="2"/>
              </a:rPr>
              <a:t> of </a:t>
            </a:r>
            <a:r>
              <a:rPr lang="en-US" sz="1200" b="0" i="0" u="none" strike="noStrike" baseline="0" dirty="0" err="1" smtClean="0">
                <a:ln>
                  <a:noFill/>
                </a:ln>
                <a:solidFill>
                  <a:srgbClr val="000000"/>
                </a:solidFill>
                <a:latin typeface="Arial" pitchFamily="18"/>
                <a:ea typeface="Arial" pitchFamily="2"/>
                <a:cs typeface="Arial" pitchFamily="2"/>
              </a:rPr>
              <a:t>transversie</a:t>
            </a:r>
            <a:r>
              <a:rPr lang="en-US" sz="1200" b="0" i="0" u="none" strike="noStrike" baseline="0" dirty="0" smtClean="0">
                <a:ln>
                  <a:noFill/>
                </a:ln>
                <a:solidFill>
                  <a:srgbClr val="000000"/>
                </a:solidFill>
                <a:latin typeface="Arial" pitchFamily="18"/>
                <a:ea typeface="Arial" pitchFamily="2"/>
                <a:cs typeface="Arial" pitchFamily="2"/>
              </a:rPr>
              <a:t>?</a:t>
            </a:r>
          </a:p>
          <a:p>
            <a:endParaRPr lang="nl-NL" dirty="0"/>
          </a:p>
        </p:txBody>
      </p:sp>
      <p:sp>
        <p:nvSpPr>
          <p:cNvPr id="4" name="Tijdelijke aanduiding voor dianummer 3"/>
          <p:cNvSpPr>
            <a:spLocks noGrp="1"/>
          </p:cNvSpPr>
          <p:nvPr>
            <p:ph type="sldNum" sz="quarter" idx="10"/>
          </p:nvPr>
        </p:nvSpPr>
        <p:spPr/>
        <p:txBody>
          <a:bodyPr/>
          <a:lstStyle/>
          <a:p>
            <a:fld id="{63A9D660-3C3E-4807-BAFB-21BD8DD67FB8}" type="slidenum">
              <a:rPr lang="nl-NL" altLang="nl-NL" smtClean="0"/>
              <a:pPr/>
              <a:t>38</a:t>
            </a:fld>
            <a:endParaRPr lang="nl-NL" altLang="nl-NL"/>
          </a:p>
        </p:txBody>
      </p:sp>
    </p:spTree>
    <p:extLst>
      <p:ext uri="{BB962C8B-B14F-4D97-AF65-F5344CB8AC3E}">
        <p14:creationId xmlns:p14="http://schemas.microsoft.com/office/powerpoint/2010/main" val="865489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err="1" smtClean="0">
                <a:ln>
                  <a:noFill/>
                </a:ln>
                <a:solidFill>
                  <a:srgbClr val="000000"/>
                </a:solidFill>
                <a:latin typeface="Arial" pitchFamily="18"/>
                <a:ea typeface="Arial" pitchFamily="2"/>
                <a:cs typeface="Arial" pitchFamily="2"/>
              </a:rPr>
              <a:t>Tijdens</a:t>
            </a:r>
            <a:r>
              <a:rPr lang="en-US" sz="1200" b="0" i="0" u="none" strike="noStrike" baseline="0" dirty="0" smtClean="0">
                <a:ln>
                  <a:noFill/>
                </a:ln>
                <a:solidFill>
                  <a:srgbClr val="000000"/>
                </a:solidFill>
                <a:latin typeface="Arial" pitchFamily="18"/>
                <a:ea typeface="Arial" pitchFamily="2"/>
                <a:cs typeface="Arial" pitchFamily="2"/>
              </a:rPr>
              <a:t> de </a:t>
            </a:r>
            <a:r>
              <a:rPr lang="en-US" sz="1200" b="0" i="0" u="none" strike="noStrike" baseline="0" dirty="0" err="1" smtClean="0">
                <a:ln>
                  <a:noFill/>
                </a:ln>
                <a:solidFill>
                  <a:srgbClr val="000000"/>
                </a:solidFill>
                <a:latin typeface="Arial" pitchFamily="18"/>
                <a:ea typeface="Arial" pitchFamily="2"/>
                <a:cs typeface="Arial" pitchFamily="2"/>
              </a:rPr>
              <a:t>replicatie</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wordt</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een</a:t>
            </a:r>
            <a:r>
              <a:rPr lang="en-US" sz="1200" b="0" i="0" u="none" strike="noStrike" baseline="0" dirty="0" smtClean="0">
                <a:ln>
                  <a:noFill/>
                </a:ln>
                <a:solidFill>
                  <a:srgbClr val="000000"/>
                </a:solidFill>
                <a:latin typeface="Arial" pitchFamily="18"/>
                <a:ea typeface="Arial" pitchFamily="2"/>
                <a:cs typeface="Arial" pitchFamily="2"/>
              </a:rPr>
              <a:t> G </a:t>
            </a:r>
            <a:r>
              <a:rPr lang="en-US" sz="1200" b="0" i="0" u="none" strike="noStrike" baseline="0" dirty="0" err="1" smtClean="0">
                <a:ln>
                  <a:noFill/>
                </a:ln>
                <a:solidFill>
                  <a:srgbClr val="000000"/>
                </a:solidFill>
                <a:latin typeface="Arial" pitchFamily="18"/>
                <a:ea typeface="Arial" pitchFamily="2"/>
                <a:cs typeface="Arial" pitchFamily="2"/>
              </a:rPr>
              <a:t>gelezen</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en</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een</a:t>
            </a:r>
            <a:r>
              <a:rPr lang="en-US" sz="1200" b="0" i="0" u="none" strike="noStrike" baseline="0" dirty="0" smtClean="0">
                <a:ln>
                  <a:noFill/>
                </a:ln>
                <a:solidFill>
                  <a:srgbClr val="000000"/>
                </a:solidFill>
                <a:latin typeface="Arial" pitchFamily="18"/>
                <a:ea typeface="Arial" pitchFamily="2"/>
                <a:cs typeface="Arial" pitchFamily="2"/>
              </a:rPr>
              <a:t> C </a:t>
            </a:r>
            <a:r>
              <a:rPr lang="en-US" sz="1200" b="0" i="0" u="none" strike="noStrike" baseline="0" dirty="0" err="1" smtClean="0">
                <a:ln>
                  <a:noFill/>
                </a:ln>
                <a:solidFill>
                  <a:srgbClr val="000000"/>
                </a:solidFill>
                <a:latin typeface="Arial" pitchFamily="18"/>
                <a:ea typeface="Arial" pitchFamily="2"/>
                <a:cs typeface="Arial" pitchFamily="2"/>
              </a:rPr>
              <a:t>ingebouwd</a:t>
            </a:r>
            <a:r>
              <a:rPr lang="en-US" sz="1200" b="0" i="0" u="none" strike="noStrike" baseline="0" dirty="0" smtClean="0">
                <a:ln>
                  <a:noFill/>
                </a:ln>
                <a:solidFill>
                  <a:srgbClr val="000000"/>
                </a:solidFill>
                <a:latin typeface="Arial" pitchFamily="18"/>
                <a:ea typeface="Arial" pitchFamily="2"/>
                <a:cs typeface="Arial" pitchFamily="2"/>
              </a:rPr>
              <a:t> op de </a:t>
            </a:r>
            <a:r>
              <a:rPr lang="en-US" sz="1200" b="0" i="0" u="none" strike="noStrike" baseline="0" dirty="0" err="1" smtClean="0">
                <a:ln>
                  <a:noFill/>
                </a:ln>
                <a:solidFill>
                  <a:srgbClr val="000000"/>
                </a:solidFill>
                <a:latin typeface="Arial" pitchFamily="18"/>
                <a:ea typeface="Arial" pitchFamily="2"/>
                <a:cs typeface="Arial" pitchFamily="2"/>
              </a:rPr>
              <a:t>complementaire</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streng</a:t>
            </a:r>
            <a:endParaRPr lang="en-US" sz="1200" b="0" i="0" u="none" strike="noStrike" baseline="0" dirty="0" smtClean="0">
              <a:ln>
                <a:noFill/>
              </a:ln>
              <a:solidFill>
                <a:srgbClr val="000000"/>
              </a:solidFill>
              <a:latin typeface="Arial" pitchFamily="18"/>
              <a:ea typeface="Arial" pitchFamily="2"/>
              <a:cs typeface="Arial" pitchFamily="2"/>
            </a:endParaRP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err="1" smtClean="0">
                <a:ln>
                  <a:noFill/>
                </a:ln>
                <a:solidFill>
                  <a:srgbClr val="000000"/>
                </a:solidFill>
                <a:latin typeface="Arial" pitchFamily="18"/>
                <a:ea typeface="Arial" pitchFamily="2"/>
                <a:cs typeface="Arial" pitchFamily="2"/>
              </a:rPr>
              <a:t>Transitie</a:t>
            </a:r>
            <a:r>
              <a:rPr lang="en-US" sz="1200" b="0" i="0" u="none" strike="noStrike" baseline="0" dirty="0" smtClean="0">
                <a:ln>
                  <a:noFill/>
                </a:ln>
                <a:solidFill>
                  <a:srgbClr val="000000"/>
                </a:solidFill>
                <a:latin typeface="Arial" pitchFamily="18"/>
                <a:ea typeface="Arial" pitchFamily="2"/>
                <a:cs typeface="Arial" pitchFamily="2"/>
              </a:rPr>
              <a:t> of </a:t>
            </a:r>
            <a:r>
              <a:rPr lang="en-US" sz="1200" b="0" i="0" u="none" strike="noStrike" baseline="0" dirty="0" err="1" smtClean="0">
                <a:ln>
                  <a:noFill/>
                </a:ln>
                <a:solidFill>
                  <a:srgbClr val="000000"/>
                </a:solidFill>
                <a:latin typeface="Arial" pitchFamily="18"/>
                <a:ea typeface="Arial" pitchFamily="2"/>
                <a:cs typeface="Arial" pitchFamily="2"/>
              </a:rPr>
              <a:t>transversie</a:t>
            </a:r>
            <a:r>
              <a:rPr lang="en-US" sz="1200" b="0" i="0" u="none" strike="noStrike" baseline="0" dirty="0" smtClean="0">
                <a:ln>
                  <a:noFill/>
                </a:ln>
                <a:solidFill>
                  <a:srgbClr val="000000"/>
                </a:solidFill>
                <a:latin typeface="Arial" pitchFamily="18"/>
                <a:ea typeface="Arial" pitchFamily="2"/>
                <a:cs typeface="Arial" pitchFamily="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err="1" smtClean="0">
                <a:ln>
                  <a:noFill/>
                </a:ln>
                <a:solidFill>
                  <a:srgbClr val="000000"/>
                </a:solidFill>
                <a:latin typeface="Arial" pitchFamily="18"/>
                <a:ea typeface="Arial" pitchFamily="2"/>
                <a:cs typeface="Arial" pitchFamily="2"/>
              </a:rPr>
              <a:t>Transitie</a:t>
            </a:r>
            <a:endParaRPr lang="en-US" sz="1200" b="0" i="0" u="none" strike="noStrike" baseline="0" dirty="0" smtClean="0">
              <a:ln>
                <a:noFill/>
              </a:ln>
              <a:solidFill>
                <a:srgbClr val="000000"/>
              </a:solidFill>
              <a:latin typeface="Arial" pitchFamily="18"/>
              <a:ea typeface="Arial" pitchFamily="2"/>
              <a:cs typeface="Arial" pitchFamily="2"/>
            </a:endParaRPr>
          </a:p>
          <a:p>
            <a:endParaRPr lang="nl-NL" dirty="0"/>
          </a:p>
        </p:txBody>
      </p:sp>
      <p:sp>
        <p:nvSpPr>
          <p:cNvPr id="4" name="Tijdelijke aanduiding voor dianummer 3"/>
          <p:cNvSpPr>
            <a:spLocks noGrp="1"/>
          </p:cNvSpPr>
          <p:nvPr>
            <p:ph type="sldNum" sz="quarter" idx="10"/>
          </p:nvPr>
        </p:nvSpPr>
        <p:spPr/>
        <p:txBody>
          <a:bodyPr/>
          <a:lstStyle/>
          <a:p>
            <a:fld id="{63A9D660-3C3E-4807-BAFB-21BD8DD67FB8}" type="slidenum">
              <a:rPr lang="nl-NL" altLang="nl-NL" smtClean="0"/>
              <a:pPr/>
              <a:t>40</a:t>
            </a:fld>
            <a:endParaRPr lang="nl-NL" altLang="nl-NL"/>
          </a:p>
        </p:txBody>
      </p:sp>
    </p:spTree>
    <p:extLst>
      <p:ext uri="{BB962C8B-B14F-4D97-AF65-F5344CB8AC3E}">
        <p14:creationId xmlns:p14="http://schemas.microsoft.com/office/powerpoint/2010/main" val="2331473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smtClean="0">
                <a:ln>
                  <a:noFill/>
                </a:ln>
                <a:solidFill>
                  <a:srgbClr val="000000"/>
                </a:solidFill>
                <a:latin typeface="Arial" pitchFamily="18"/>
                <a:ea typeface="Arial" pitchFamily="2"/>
                <a:cs typeface="Arial" pitchFamily="2"/>
              </a:rPr>
              <a:t>Complete base (purine) </a:t>
            </a:r>
            <a:r>
              <a:rPr lang="en-US" sz="1200" b="0" i="0" u="none" strike="noStrike" baseline="0" dirty="0" err="1" smtClean="0">
                <a:ln>
                  <a:noFill/>
                </a:ln>
                <a:solidFill>
                  <a:srgbClr val="000000"/>
                </a:solidFill>
                <a:latin typeface="Arial" pitchFamily="18"/>
                <a:ea typeface="Arial" pitchFamily="2"/>
                <a:cs typeface="Arial" pitchFamily="2"/>
              </a:rPr>
              <a:t>verwijderd</a:t>
            </a:r>
            <a:endParaRPr lang="en-US" sz="1200" b="0" i="0" u="none" strike="noStrike" baseline="0" dirty="0" smtClean="0">
              <a:ln>
                <a:noFill/>
              </a:ln>
              <a:solidFill>
                <a:srgbClr val="000000"/>
              </a:solidFill>
              <a:latin typeface="Arial" pitchFamily="18"/>
              <a:ea typeface="Arial" pitchFamily="2"/>
              <a:cs typeface="Arial" pitchFamily="2"/>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err="1" smtClean="0">
                <a:ln>
                  <a:noFill/>
                </a:ln>
                <a:solidFill>
                  <a:srgbClr val="000000"/>
                </a:solidFill>
                <a:latin typeface="Arial" pitchFamily="18"/>
                <a:ea typeface="Arial" pitchFamily="2"/>
                <a:cs typeface="Arial" pitchFamily="2"/>
              </a:rPr>
              <a:t>Pymidines</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kunnen</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ook</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verwijderd</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worden</a:t>
            </a:r>
            <a:r>
              <a:rPr lang="en-US" sz="1200" b="0" i="0" u="none" strike="noStrike" baseline="0" dirty="0" smtClean="0">
                <a:ln>
                  <a:noFill/>
                </a:ln>
                <a:solidFill>
                  <a:srgbClr val="000000"/>
                </a:solidFill>
                <a:latin typeface="Arial" pitchFamily="18"/>
                <a:ea typeface="Arial" pitchFamily="2"/>
                <a:cs typeface="Arial" pitchFamily="2"/>
              </a:rPr>
              <a:t> maar </a:t>
            </a:r>
            <a:r>
              <a:rPr lang="en-US" sz="1200" b="0" i="0" u="none" strike="noStrike" baseline="0" dirty="0" err="1" smtClean="0">
                <a:ln>
                  <a:noFill/>
                </a:ln>
                <a:solidFill>
                  <a:srgbClr val="000000"/>
                </a:solidFill>
                <a:latin typeface="Arial" pitchFamily="18"/>
                <a:ea typeface="Arial" pitchFamily="2"/>
                <a:cs typeface="Arial" pitchFamily="2"/>
              </a:rPr>
              <a:t>komt</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veel</a:t>
            </a:r>
            <a:r>
              <a:rPr lang="en-US" sz="1200" b="0" i="0" u="none" strike="noStrike" baseline="0" dirty="0" smtClean="0">
                <a:ln>
                  <a:noFill/>
                </a:ln>
                <a:solidFill>
                  <a:srgbClr val="000000"/>
                </a:solidFill>
                <a:latin typeface="Arial" pitchFamily="18"/>
                <a:ea typeface="Arial" pitchFamily="2"/>
                <a:cs typeface="Arial" pitchFamily="2"/>
              </a:rPr>
              <a:t> minder </a:t>
            </a:r>
            <a:r>
              <a:rPr lang="en-US" sz="1200" b="0" i="0" u="none" strike="noStrike" baseline="0" dirty="0" err="1" smtClean="0">
                <a:ln>
                  <a:noFill/>
                </a:ln>
                <a:solidFill>
                  <a:srgbClr val="000000"/>
                </a:solidFill>
                <a:latin typeface="Arial" pitchFamily="18"/>
                <a:ea typeface="Arial" pitchFamily="2"/>
                <a:cs typeface="Arial" pitchFamily="2"/>
              </a:rPr>
              <a:t>voor</a:t>
            </a:r>
            <a:endParaRPr lang="en-US" sz="1200" b="0" i="0" u="none" strike="noStrike" baseline="0" dirty="0" smtClean="0">
              <a:ln>
                <a:noFill/>
              </a:ln>
              <a:solidFill>
                <a:srgbClr val="000000"/>
              </a:solidFill>
              <a:latin typeface="Arial" pitchFamily="18"/>
              <a:ea typeface="Arial" pitchFamily="2"/>
              <a:cs typeface="Arial" pitchFamily="2"/>
            </a:endParaRP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err="1" smtClean="0">
                <a:ln>
                  <a:noFill/>
                </a:ln>
                <a:solidFill>
                  <a:srgbClr val="000000"/>
                </a:solidFill>
                <a:latin typeface="Arial" pitchFamily="18"/>
                <a:ea typeface="Arial" pitchFamily="2"/>
                <a:cs typeface="Arial" pitchFamily="2"/>
              </a:rPr>
              <a:t>Als</a:t>
            </a:r>
            <a:r>
              <a:rPr lang="en-US" sz="1200" b="0" i="0" u="none" strike="noStrike" baseline="0" dirty="0" smtClean="0">
                <a:ln>
                  <a:noFill/>
                </a:ln>
                <a:solidFill>
                  <a:srgbClr val="000000"/>
                </a:solidFill>
                <a:latin typeface="Arial" pitchFamily="18"/>
                <a:ea typeface="Arial" pitchFamily="2"/>
                <a:cs typeface="Arial" pitchFamily="2"/>
              </a:rPr>
              <a:t> polymerase </a:t>
            </a:r>
            <a:r>
              <a:rPr lang="en-US" sz="1200" b="0" i="0" u="none" strike="noStrike" baseline="0" dirty="0" err="1" smtClean="0">
                <a:ln>
                  <a:noFill/>
                </a:ln>
                <a:solidFill>
                  <a:srgbClr val="000000"/>
                </a:solidFill>
                <a:latin typeface="Arial" pitchFamily="18"/>
                <a:ea typeface="Arial" pitchFamily="2"/>
                <a:cs typeface="Arial" pitchFamily="2"/>
              </a:rPr>
              <a:t>niets</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leest</a:t>
            </a:r>
            <a:r>
              <a:rPr lang="en-US" sz="1200" b="0" i="0" u="none" strike="noStrike" baseline="0" dirty="0" smtClean="0">
                <a:ln>
                  <a:noFill/>
                </a:ln>
                <a:solidFill>
                  <a:srgbClr val="000000"/>
                </a:solidFill>
                <a:latin typeface="Arial" pitchFamily="18"/>
                <a:ea typeface="Arial" pitchFamily="2"/>
                <a:cs typeface="Arial" pitchFamily="2"/>
              </a:rPr>
              <a:t> op template strand </a:t>
            </a:r>
            <a:r>
              <a:rPr lang="en-US" sz="1200" b="0" i="0" u="none" strike="noStrike" baseline="0" dirty="0" err="1" smtClean="0">
                <a:ln>
                  <a:noFill/>
                </a:ln>
                <a:solidFill>
                  <a:srgbClr val="000000"/>
                </a:solidFill>
                <a:latin typeface="Arial" pitchFamily="18"/>
                <a:ea typeface="Arial" pitchFamily="2"/>
                <a:cs typeface="Arial" pitchFamily="2"/>
              </a:rPr>
              <a:t>wordt</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er</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een</a:t>
            </a:r>
            <a:r>
              <a:rPr lang="en-US" sz="1200" b="0" i="0" u="none" strike="noStrike" baseline="0" dirty="0" smtClean="0">
                <a:ln>
                  <a:noFill/>
                </a:ln>
                <a:solidFill>
                  <a:srgbClr val="000000"/>
                </a:solidFill>
                <a:latin typeface="Arial" pitchFamily="18"/>
                <a:ea typeface="Arial" pitchFamily="2"/>
                <a:cs typeface="Arial" pitchFamily="2"/>
              </a:rPr>
              <a:t> random nucleotide </a:t>
            </a:r>
            <a:r>
              <a:rPr lang="en-US" sz="1200" b="0" i="0" u="none" strike="noStrike" baseline="0" dirty="0" err="1" smtClean="0">
                <a:ln>
                  <a:noFill/>
                </a:ln>
                <a:solidFill>
                  <a:srgbClr val="000000"/>
                </a:solidFill>
                <a:latin typeface="Arial" pitchFamily="18"/>
                <a:ea typeface="Arial" pitchFamily="2"/>
                <a:cs typeface="Arial" pitchFamily="2"/>
              </a:rPr>
              <a:t>geincorporeerd</a:t>
            </a:r>
            <a:r>
              <a:rPr lang="en-US" sz="1200" b="0" i="0" u="none" strike="noStrike" baseline="0" dirty="0" smtClean="0">
                <a:ln>
                  <a:noFill/>
                </a:ln>
                <a:solidFill>
                  <a:srgbClr val="000000"/>
                </a:solidFill>
                <a:latin typeface="Arial" pitchFamily="18"/>
                <a:ea typeface="Arial" pitchFamily="2"/>
                <a:cs typeface="Arial" pitchFamily="2"/>
              </a:rPr>
              <a:t> op de </a:t>
            </a:r>
            <a:r>
              <a:rPr lang="en-US" sz="1200" b="0" i="0" u="none" strike="noStrike" baseline="0" dirty="0" err="1" smtClean="0">
                <a:ln>
                  <a:noFill/>
                </a:ln>
                <a:solidFill>
                  <a:srgbClr val="000000"/>
                </a:solidFill>
                <a:latin typeface="Arial" pitchFamily="18"/>
                <a:ea typeface="Arial" pitchFamily="2"/>
                <a:cs typeface="Arial" pitchFamily="2"/>
              </a:rPr>
              <a:t>nieuwe</a:t>
            </a:r>
            <a:r>
              <a:rPr lang="en-US" sz="1200" b="0" i="0" u="none" strike="noStrike" baseline="0" dirty="0" smtClean="0">
                <a:ln>
                  <a:noFill/>
                </a:ln>
                <a:solidFill>
                  <a:srgbClr val="000000"/>
                </a:solidFill>
                <a:latin typeface="Arial" pitchFamily="18"/>
                <a:ea typeface="Arial" pitchFamily="2"/>
                <a:cs typeface="Arial" pitchFamily="2"/>
              </a:rPr>
              <a:t> strand! Of de positive </a:t>
            </a:r>
            <a:r>
              <a:rPr lang="en-US" sz="1200" b="0" i="0" u="none" strike="noStrike" baseline="0" dirty="0" err="1" smtClean="0">
                <a:ln>
                  <a:noFill/>
                </a:ln>
                <a:solidFill>
                  <a:srgbClr val="000000"/>
                </a:solidFill>
                <a:latin typeface="Arial" pitchFamily="18"/>
                <a:ea typeface="Arial" pitchFamily="2"/>
                <a:cs typeface="Arial" pitchFamily="2"/>
              </a:rPr>
              <a:t>blijft</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leeg</a:t>
            </a:r>
            <a:r>
              <a:rPr lang="en-US" sz="1200" b="0" i="0" u="none" strike="noStrike" baseline="0" dirty="0" smtClean="0">
                <a:ln>
                  <a:noFill/>
                </a:ln>
                <a:solidFill>
                  <a:srgbClr val="000000"/>
                </a:solidFill>
                <a:latin typeface="Arial" pitchFamily="18"/>
                <a:ea typeface="Arial" pitchFamily="2"/>
                <a:cs typeface="Arial" pitchFamily="2"/>
              </a:rPr>
              <a:t> wat </a:t>
            </a:r>
            <a:r>
              <a:rPr lang="en-US" sz="1200" b="0" i="0" u="none" strike="noStrike" baseline="0" dirty="0" err="1" smtClean="0">
                <a:ln>
                  <a:noFill/>
                </a:ln>
                <a:solidFill>
                  <a:srgbClr val="000000"/>
                </a:solidFill>
                <a:latin typeface="Arial" pitchFamily="18"/>
                <a:ea typeface="Arial" pitchFamily="2"/>
                <a:cs typeface="Arial" pitchFamily="2"/>
              </a:rPr>
              <a:t>leidt</a:t>
            </a:r>
            <a:r>
              <a:rPr lang="en-US" sz="1200" b="0" i="0" u="none" strike="noStrike" baseline="0" dirty="0" smtClean="0">
                <a:ln>
                  <a:noFill/>
                </a:ln>
                <a:solidFill>
                  <a:srgbClr val="000000"/>
                </a:solidFill>
                <a:latin typeface="Arial" pitchFamily="18"/>
                <a:ea typeface="Arial" pitchFamily="2"/>
                <a:cs typeface="Arial" pitchFamily="2"/>
              </a:rPr>
              <a:t> tot </a:t>
            </a:r>
            <a:r>
              <a:rPr lang="en-US" sz="1200" b="0" i="0" u="none" strike="noStrike" baseline="0" dirty="0" err="1" smtClean="0">
                <a:ln>
                  <a:noFill/>
                </a:ln>
                <a:solidFill>
                  <a:srgbClr val="000000"/>
                </a:solidFill>
                <a:latin typeface="Arial" pitchFamily="18"/>
                <a:ea typeface="Arial" pitchFamily="2"/>
                <a:cs typeface="Arial" pitchFamily="2"/>
              </a:rPr>
              <a:t>een</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deletie</a:t>
            </a:r>
            <a:r>
              <a:rPr lang="en-US" sz="1200" b="0" i="0" u="none" strike="noStrike" baseline="0" dirty="0" smtClean="0">
                <a:ln>
                  <a:noFill/>
                </a:ln>
                <a:solidFill>
                  <a:srgbClr val="000000"/>
                </a:solidFill>
                <a:latin typeface="Arial" pitchFamily="18"/>
                <a:ea typeface="Arial" pitchFamily="2"/>
                <a:cs typeface="Arial" pitchFamily="2"/>
              </a:rPr>
              <a:t> van 1 nt.</a:t>
            </a:r>
          </a:p>
          <a:p>
            <a:endParaRPr lang="nl-NL" dirty="0"/>
          </a:p>
        </p:txBody>
      </p:sp>
      <p:sp>
        <p:nvSpPr>
          <p:cNvPr id="4" name="Tijdelijke aanduiding voor dianummer 3"/>
          <p:cNvSpPr>
            <a:spLocks noGrp="1"/>
          </p:cNvSpPr>
          <p:nvPr>
            <p:ph type="sldNum" sz="quarter" idx="10"/>
          </p:nvPr>
        </p:nvSpPr>
        <p:spPr/>
        <p:txBody>
          <a:bodyPr/>
          <a:lstStyle/>
          <a:p>
            <a:fld id="{63A9D660-3C3E-4807-BAFB-21BD8DD67FB8}" type="slidenum">
              <a:rPr lang="nl-NL" altLang="nl-NL" smtClean="0"/>
              <a:pPr/>
              <a:t>42</a:t>
            </a:fld>
            <a:endParaRPr lang="nl-NL" altLang="nl-NL"/>
          </a:p>
        </p:txBody>
      </p:sp>
    </p:spTree>
    <p:extLst>
      <p:ext uri="{BB962C8B-B14F-4D97-AF65-F5344CB8AC3E}">
        <p14:creationId xmlns:p14="http://schemas.microsoft.com/office/powerpoint/2010/main" val="3412845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err="1" smtClean="0">
                <a:ln>
                  <a:noFill/>
                </a:ln>
                <a:solidFill>
                  <a:srgbClr val="000000"/>
                </a:solidFill>
                <a:latin typeface="Arial" pitchFamily="18"/>
                <a:ea typeface="Arial" pitchFamily="2"/>
                <a:cs typeface="Arial" pitchFamily="2"/>
              </a:rPr>
              <a:t>Spontane</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deaminatie</a:t>
            </a:r>
            <a:r>
              <a:rPr lang="en-US" sz="1200" b="0" i="0" u="none" strike="noStrike" baseline="0" dirty="0" smtClean="0">
                <a:ln>
                  <a:noFill/>
                </a:ln>
                <a:solidFill>
                  <a:srgbClr val="000000"/>
                </a:solidFill>
                <a:latin typeface="Arial" pitchFamily="18"/>
                <a:ea typeface="Arial" pitchFamily="2"/>
                <a:cs typeface="Arial" pitchFamily="2"/>
              </a:rPr>
              <a:t>.</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err="1" smtClean="0">
                <a:ln>
                  <a:noFill/>
                </a:ln>
                <a:solidFill>
                  <a:srgbClr val="000000"/>
                </a:solidFill>
                <a:latin typeface="Arial" pitchFamily="18"/>
                <a:ea typeface="Arial" pitchFamily="2"/>
                <a:cs typeface="Arial" pitchFamily="2"/>
              </a:rPr>
              <a:t>Alleen</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probleem</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tijdens</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replicatie</a:t>
            </a:r>
            <a:r>
              <a:rPr lang="en-US" sz="1200" b="0" i="0" u="none" strike="noStrike" baseline="0" dirty="0" smtClean="0">
                <a:ln>
                  <a:noFill/>
                </a:ln>
                <a:solidFill>
                  <a:srgbClr val="000000"/>
                </a:solidFill>
                <a:latin typeface="Arial" pitchFamily="18"/>
                <a:ea typeface="Arial" pitchFamily="2"/>
                <a:cs typeface="Arial" pitchFamily="2"/>
              </a:rPr>
              <a:t>. Base </a:t>
            </a:r>
            <a:r>
              <a:rPr lang="en-US" sz="1200" b="0" i="0" u="none" strike="noStrike" baseline="0" dirty="0" err="1" smtClean="0">
                <a:ln>
                  <a:noFill/>
                </a:ln>
                <a:solidFill>
                  <a:srgbClr val="000000"/>
                </a:solidFill>
                <a:latin typeface="Arial" pitchFamily="18"/>
                <a:ea typeface="Arial" pitchFamily="2"/>
                <a:cs typeface="Arial" pitchFamily="2"/>
              </a:rPr>
              <a:t>excition</a:t>
            </a:r>
            <a:r>
              <a:rPr lang="en-US" sz="1200" b="0" i="0" u="none" strike="noStrike" baseline="0" dirty="0" smtClean="0">
                <a:ln>
                  <a:noFill/>
                </a:ln>
                <a:solidFill>
                  <a:srgbClr val="000000"/>
                </a:solidFill>
                <a:latin typeface="Arial" pitchFamily="18"/>
                <a:ea typeface="Arial" pitchFamily="2"/>
                <a:cs typeface="Arial" pitchFamily="2"/>
              </a:rPr>
              <a:t> repair </a:t>
            </a:r>
            <a:r>
              <a:rPr lang="en-US" sz="1200" b="0" i="0" u="none" strike="noStrike" baseline="0" dirty="0" err="1" smtClean="0">
                <a:ln>
                  <a:noFill/>
                </a:ln>
                <a:solidFill>
                  <a:srgbClr val="000000"/>
                </a:solidFill>
                <a:latin typeface="Arial" pitchFamily="18"/>
                <a:ea typeface="Arial" pitchFamily="2"/>
                <a:cs typeface="Arial" pitchFamily="2"/>
              </a:rPr>
              <a:t>repareert</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dit</a:t>
            </a:r>
            <a:endParaRPr lang="en-US" sz="1200" b="0" i="0" u="none" strike="noStrike" baseline="0" dirty="0" smtClean="0">
              <a:ln>
                <a:noFill/>
              </a:ln>
              <a:solidFill>
                <a:srgbClr val="000000"/>
              </a:solidFill>
              <a:latin typeface="Arial" pitchFamily="18"/>
              <a:ea typeface="Arial" pitchFamily="2"/>
              <a:cs typeface="Arial" pitchFamily="2"/>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err="1" smtClean="0">
                <a:ln>
                  <a:noFill/>
                </a:ln>
                <a:solidFill>
                  <a:srgbClr val="000000"/>
                </a:solidFill>
                <a:latin typeface="Arial" pitchFamily="18"/>
                <a:ea typeface="Arial" pitchFamily="2"/>
                <a:cs typeface="Arial" pitchFamily="2"/>
              </a:rPr>
              <a:t>Verandering</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na</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replicatie</a:t>
            </a:r>
            <a:r>
              <a:rPr lang="en-US" sz="1200" b="0" i="0" u="none" strike="noStrike" baseline="0" dirty="0" smtClean="0">
                <a:ln>
                  <a:noFill/>
                </a:ln>
                <a:solidFill>
                  <a:srgbClr val="000000"/>
                </a:solidFill>
                <a:latin typeface="Arial" pitchFamily="18"/>
                <a:ea typeface="Arial" pitchFamily="2"/>
                <a:cs typeface="Arial" pitchFamily="2"/>
              </a:rPr>
              <a:t>: C-G -&gt; A-T (</a:t>
            </a:r>
            <a:r>
              <a:rPr lang="en-US" sz="1200" b="0" i="0" u="none" strike="noStrike" baseline="0" dirty="0" err="1" smtClean="0">
                <a:ln>
                  <a:noFill/>
                </a:ln>
                <a:solidFill>
                  <a:srgbClr val="000000"/>
                </a:solidFill>
                <a:latin typeface="Arial" pitchFamily="18"/>
                <a:ea typeface="Arial" pitchFamily="2"/>
                <a:cs typeface="Arial" pitchFamily="2"/>
              </a:rPr>
              <a:t>boven</a:t>
            </a:r>
            <a:r>
              <a:rPr lang="en-US" sz="1200" b="0" i="0" u="none" strike="noStrike" baseline="0" dirty="0" smtClean="0">
                <a:ln>
                  <a:noFill/>
                </a:ln>
                <a:solidFill>
                  <a:srgbClr val="000000"/>
                </a:solidFill>
                <a:latin typeface="Arial" pitchFamily="18"/>
                <a:ea typeface="Arial" pitchFamily="2"/>
                <a:cs typeface="Arial" pitchFamily="2"/>
              </a:rPr>
              <a:t>), A-T </a:t>
            </a:r>
            <a:r>
              <a:rPr lang="en-US" sz="1200" b="0" i="0" u="none" strike="noStrike" baseline="0" dirty="0" err="1" smtClean="0">
                <a:ln>
                  <a:noFill/>
                </a:ln>
                <a:solidFill>
                  <a:srgbClr val="000000"/>
                </a:solidFill>
                <a:latin typeface="Arial" pitchFamily="18"/>
                <a:ea typeface="Arial" pitchFamily="2"/>
                <a:cs typeface="Arial" pitchFamily="2"/>
              </a:rPr>
              <a:t>paar</a:t>
            </a:r>
            <a:r>
              <a:rPr lang="en-US" sz="1200" b="0" i="0" u="none" strike="noStrike" baseline="0" dirty="0" smtClean="0">
                <a:ln>
                  <a:noFill/>
                </a:ln>
                <a:solidFill>
                  <a:srgbClr val="000000"/>
                </a:solidFill>
                <a:latin typeface="Arial" pitchFamily="18"/>
                <a:ea typeface="Arial" pitchFamily="2"/>
                <a:cs typeface="Arial" pitchFamily="2"/>
              </a:rPr>
              <a:t> -&gt; C-G </a:t>
            </a:r>
            <a:r>
              <a:rPr lang="en-US" sz="1200" b="0" i="0" u="none" strike="noStrike" baseline="0" dirty="0" err="1" smtClean="0">
                <a:ln>
                  <a:noFill/>
                </a:ln>
                <a:solidFill>
                  <a:srgbClr val="000000"/>
                </a:solidFill>
                <a:latin typeface="Arial" pitchFamily="18"/>
                <a:ea typeface="Arial" pitchFamily="2"/>
                <a:cs typeface="Arial" pitchFamily="2"/>
              </a:rPr>
              <a:t>paar</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onder</a:t>
            </a:r>
            <a:endParaRPr lang="en-US" sz="1200" b="0" i="0" u="none" strike="noStrike" baseline="0" dirty="0" smtClean="0">
              <a:ln>
                <a:noFill/>
              </a:ln>
              <a:solidFill>
                <a:srgbClr val="000000"/>
              </a:solidFill>
              <a:latin typeface="Arial" pitchFamily="18"/>
              <a:ea typeface="Arial" pitchFamily="2"/>
              <a:cs typeface="Arial" pitchFamily="2"/>
            </a:endParaRPr>
          </a:p>
          <a:p>
            <a:endParaRPr lang="nl-NL" dirty="0"/>
          </a:p>
        </p:txBody>
      </p:sp>
      <p:sp>
        <p:nvSpPr>
          <p:cNvPr id="4" name="Tijdelijke aanduiding voor dianummer 3"/>
          <p:cNvSpPr>
            <a:spLocks noGrp="1"/>
          </p:cNvSpPr>
          <p:nvPr>
            <p:ph type="sldNum" sz="quarter" idx="10"/>
          </p:nvPr>
        </p:nvSpPr>
        <p:spPr/>
        <p:txBody>
          <a:bodyPr/>
          <a:lstStyle/>
          <a:p>
            <a:fld id="{63A9D660-3C3E-4807-BAFB-21BD8DD67FB8}" type="slidenum">
              <a:rPr lang="nl-NL" altLang="nl-NL" smtClean="0"/>
              <a:pPr/>
              <a:t>45</a:t>
            </a:fld>
            <a:endParaRPr lang="nl-NL" altLang="nl-NL"/>
          </a:p>
        </p:txBody>
      </p:sp>
    </p:spTree>
    <p:extLst>
      <p:ext uri="{BB962C8B-B14F-4D97-AF65-F5344CB8AC3E}">
        <p14:creationId xmlns:p14="http://schemas.microsoft.com/office/powerpoint/2010/main" val="11407660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6B84928D-CD90-42E3-A31D-D586C011DFBA}" type="slidenum">
              <a:rPr lang="nl-NL" smtClean="0"/>
              <a:t>46</a:t>
            </a:fld>
            <a:endParaRPr lang="nl-NL"/>
          </a:p>
        </p:txBody>
      </p:sp>
    </p:spTree>
    <p:extLst>
      <p:ext uri="{BB962C8B-B14F-4D97-AF65-F5344CB8AC3E}">
        <p14:creationId xmlns:p14="http://schemas.microsoft.com/office/powerpoint/2010/main" val="2061207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err="1" smtClean="0">
                <a:ln>
                  <a:noFill/>
                </a:ln>
                <a:solidFill>
                  <a:srgbClr val="000000"/>
                </a:solidFill>
                <a:latin typeface="Arial" pitchFamily="18"/>
                <a:ea typeface="Arial" pitchFamily="2"/>
                <a:cs typeface="Arial" pitchFamily="2"/>
              </a:rPr>
              <a:t>Doneren</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een</a:t>
            </a:r>
            <a:r>
              <a:rPr lang="en-US" sz="1200" b="0" i="0" u="none" strike="noStrike" baseline="0" dirty="0" smtClean="0">
                <a:ln>
                  <a:noFill/>
                </a:ln>
                <a:solidFill>
                  <a:srgbClr val="000000"/>
                </a:solidFill>
                <a:latin typeface="Arial" pitchFamily="18"/>
                <a:ea typeface="Arial" pitchFamily="2"/>
                <a:cs typeface="Arial" pitchFamily="2"/>
              </a:rPr>
              <a:t> Alkyl </a:t>
            </a:r>
            <a:r>
              <a:rPr lang="en-US" sz="1200" b="0" i="0" u="none" strike="noStrike" baseline="0" dirty="0" err="1" smtClean="0">
                <a:ln>
                  <a:noFill/>
                </a:ln>
                <a:solidFill>
                  <a:srgbClr val="000000"/>
                </a:solidFill>
                <a:latin typeface="Arial" pitchFamily="18"/>
                <a:ea typeface="Arial" pitchFamily="2"/>
                <a:cs typeface="Arial" pitchFamily="2"/>
              </a:rPr>
              <a:t>groep</a:t>
            </a:r>
            <a:r>
              <a:rPr lang="en-US" sz="1200" b="0" i="0" u="none" strike="noStrike" baseline="0" dirty="0" smtClean="0">
                <a:ln>
                  <a:noFill/>
                </a:ln>
                <a:solidFill>
                  <a:srgbClr val="000000"/>
                </a:solidFill>
                <a:latin typeface="Arial" pitchFamily="18"/>
                <a:ea typeface="Arial" pitchFamily="2"/>
                <a:cs typeface="Arial" pitchFamily="2"/>
              </a:rPr>
              <a:t> CH</a:t>
            </a:r>
            <a:r>
              <a:rPr lang="en-US" sz="1200" b="0" i="0" u="none" strike="noStrike" baseline="-25000" dirty="0" smtClean="0">
                <a:ln>
                  <a:noFill/>
                </a:ln>
                <a:solidFill>
                  <a:srgbClr val="000000"/>
                </a:solidFill>
                <a:latin typeface="Arial" pitchFamily="18"/>
                <a:ea typeface="Arial" pitchFamily="2"/>
                <a:cs typeface="Arial" pitchFamily="2"/>
              </a:rPr>
              <a:t>3</a:t>
            </a:r>
            <a:r>
              <a:rPr lang="en-US" sz="1200" b="0" i="0" u="none" strike="noStrike" baseline="0" dirty="0" smtClean="0">
                <a:ln>
                  <a:noFill/>
                </a:ln>
                <a:solidFill>
                  <a:srgbClr val="000000"/>
                </a:solidFill>
                <a:latin typeface="Arial" pitchFamily="18"/>
                <a:ea typeface="Arial" pitchFamily="2"/>
                <a:cs typeface="Arial" pitchFamily="2"/>
              </a:rPr>
              <a:t> of CH</a:t>
            </a:r>
            <a:r>
              <a:rPr lang="en-US" sz="1200" b="0" i="0" u="none" strike="noStrike" baseline="-25000" dirty="0" smtClean="0">
                <a:ln>
                  <a:noFill/>
                </a:ln>
                <a:solidFill>
                  <a:srgbClr val="000000"/>
                </a:solidFill>
                <a:latin typeface="Arial" pitchFamily="18"/>
                <a:ea typeface="Arial" pitchFamily="2"/>
                <a:cs typeface="Arial" pitchFamily="2"/>
              </a:rPr>
              <a:t>3</a:t>
            </a:r>
            <a:r>
              <a:rPr lang="en-US" sz="1200" b="0" i="0" u="none" strike="noStrike" baseline="0" dirty="0" smtClean="0">
                <a:ln>
                  <a:noFill/>
                </a:ln>
                <a:solidFill>
                  <a:srgbClr val="000000"/>
                </a:solidFill>
                <a:latin typeface="Arial" pitchFamily="18"/>
                <a:ea typeface="Arial" pitchFamily="2"/>
                <a:cs typeface="Arial" pitchFamily="2"/>
              </a:rPr>
              <a:t>CH</a:t>
            </a:r>
            <a:r>
              <a:rPr lang="en-US" sz="1200" b="0" i="0" u="none" strike="noStrike" baseline="-25000" dirty="0" smtClean="0">
                <a:ln>
                  <a:noFill/>
                </a:ln>
                <a:solidFill>
                  <a:srgbClr val="000000"/>
                </a:solidFill>
                <a:latin typeface="Arial" pitchFamily="18"/>
                <a:ea typeface="Arial" pitchFamily="2"/>
                <a:cs typeface="Arial" pitchFamily="2"/>
              </a:rPr>
              <a:t>2 </a:t>
            </a:r>
            <a:r>
              <a:rPr lang="en-US" sz="1200" b="0" i="0" u="none" strike="noStrike" baseline="0" dirty="0" err="1" smtClean="0">
                <a:ln>
                  <a:noFill/>
                </a:ln>
                <a:solidFill>
                  <a:srgbClr val="000000"/>
                </a:solidFill>
                <a:latin typeface="Arial" pitchFamily="18"/>
                <a:ea typeface="Arial" pitchFamily="2"/>
                <a:cs typeface="Arial" pitchFamily="2"/>
              </a:rPr>
              <a:t>aan</a:t>
            </a:r>
            <a:r>
              <a:rPr lang="en-US" sz="1200" b="0" i="0" u="none" strike="noStrike" baseline="0" dirty="0" smtClean="0">
                <a:ln>
                  <a:noFill/>
                </a:ln>
                <a:solidFill>
                  <a:srgbClr val="000000"/>
                </a:solidFill>
                <a:latin typeface="Arial" pitchFamily="18"/>
                <a:ea typeface="Arial" pitchFamily="2"/>
                <a:cs typeface="Arial" pitchFamily="2"/>
              </a:rPr>
              <a:t> amino of </a:t>
            </a:r>
            <a:r>
              <a:rPr lang="en-US" sz="1200" b="0" i="0" u="none" strike="noStrike" baseline="0" dirty="0" err="1" smtClean="0">
                <a:ln>
                  <a:noFill/>
                </a:ln>
                <a:solidFill>
                  <a:srgbClr val="000000"/>
                </a:solidFill>
                <a:latin typeface="Arial" pitchFamily="18"/>
                <a:ea typeface="Arial" pitchFamily="2"/>
                <a:cs typeface="Arial" pitchFamily="2"/>
              </a:rPr>
              <a:t>keto</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groepen</a:t>
            </a:r>
            <a:endParaRPr lang="en-US" sz="1200" b="0" i="0" u="none" strike="noStrike" baseline="0" dirty="0" smtClean="0">
              <a:ln>
                <a:noFill/>
              </a:ln>
              <a:solidFill>
                <a:srgbClr val="000000"/>
              </a:solidFill>
              <a:latin typeface="Arial" pitchFamily="18"/>
              <a:ea typeface="Arial" pitchFamily="2"/>
              <a:cs typeface="Arial" pitchFamily="2"/>
            </a:endParaRPr>
          </a:p>
          <a:p>
            <a:r>
              <a:rPr lang="en-US" dirty="0" smtClean="0"/>
              <a:t>EMS </a:t>
            </a:r>
            <a:r>
              <a:rPr lang="en-US" dirty="0" err="1" smtClean="0"/>
              <a:t>veel</a:t>
            </a:r>
            <a:r>
              <a:rPr lang="en-US" dirty="0" smtClean="0"/>
              <a:t> </a:t>
            </a:r>
            <a:r>
              <a:rPr lang="en-US" dirty="0" err="1" smtClean="0"/>
              <a:t>gebruikt</a:t>
            </a:r>
            <a:r>
              <a:rPr lang="en-US" dirty="0" smtClean="0"/>
              <a:t> in </a:t>
            </a:r>
            <a:r>
              <a:rPr lang="en-US" dirty="0" err="1" smtClean="0"/>
              <a:t>mutagenese</a:t>
            </a:r>
            <a:r>
              <a:rPr lang="en-US" dirty="0" smtClean="0"/>
              <a:t>.</a:t>
            </a:r>
          </a:p>
          <a:p>
            <a:endParaRPr lang="en-US" dirty="0" smtClean="0"/>
          </a:p>
          <a:p>
            <a:r>
              <a:rPr lang="en-US" dirty="0" err="1" smtClean="0"/>
              <a:t>Carcinogeen</a:t>
            </a:r>
            <a:r>
              <a:rPr lang="en-US" dirty="0" smtClean="0"/>
              <a:t>, maar </a:t>
            </a:r>
            <a:r>
              <a:rPr lang="en-US" dirty="0" err="1" smtClean="0"/>
              <a:t>ook</a:t>
            </a:r>
            <a:r>
              <a:rPr lang="en-US" dirty="0" smtClean="0"/>
              <a:t> </a:t>
            </a:r>
            <a:r>
              <a:rPr lang="en-US" dirty="0" err="1" smtClean="0"/>
              <a:t>chemotherapie</a:t>
            </a:r>
            <a:endParaRPr lang="en-US" dirty="0" smtClean="0"/>
          </a:p>
          <a:p>
            <a:endParaRPr lang="en-US" dirty="0" smtClean="0"/>
          </a:p>
          <a:p>
            <a:r>
              <a:rPr lang="en-US" dirty="0" err="1" smtClean="0"/>
              <a:t>Blijvende</a:t>
            </a:r>
            <a:r>
              <a:rPr lang="en-US" dirty="0" smtClean="0"/>
              <a:t> </a:t>
            </a:r>
            <a:r>
              <a:rPr lang="en-US" dirty="0" err="1" smtClean="0"/>
              <a:t>alkylatie</a:t>
            </a:r>
            <a:r>
              <a:rPr lang="en-US" dirty="0" smtClean="0"/>
              <a:t>, </a:t>
            </a:r>
            <a:r>
              <a:rPr lang="en-US" dirty="0" err="1" smtClean="0"/>
              <a:t>dus</a:t>
            </a:r>
            <a:r>
              <a:rPr lang="en-US" dirty="0" smtClean="0"/>
              <a:t> </a:t>
            </a:r>
            <a:r>
              <a:rPr lang="en-US" dirty="0" err="1" smtClean="0"/>
              <a:t>niet</a:t>
            </a:r>
            <a:r>
              <a:rPr lang="en-US" dirty="0" smtClean="0"/>
              <a:t> special </a:t>
            </a:r>
            <a:r>
              <a:rPr lang="en-US" dirty="0" err="1" smtClean="0"/>
              <a:t>bij</a:t>
            </a:r>
            <a:r>
              <a:rPr lang="en-US" dirty="0" smtClean="0"/>
              <a:t> </a:t>
            </a:r>
            <a:r>
              <a:rPr lang="en-US" dirty="0" err="1" smtClean="0"/>
              <a:t>deling</a:t>
            </a:r>
            <a:r>
              <a:rPr lang="en-US" dirty="0" smtClean="0"/>
              <a:t> </a:t>
            </a:r>
            <a:r>
              <a:rPr lang="en-US" dirty="0" err="1" smtClean="0"/>
              <a:t>een</a:t>
            </a:r>
            <a:r>
              <a:rPr lang="en-US" baseline="0" dirty="0" smtClean="0"/>
              <a:t> </a:t>
            </a:r>
            <a:r>
              <a:rPr lang="en-US" baseline="0" dirty="0" err="1" smtClean="0"/>
              <a:t>probleem</a:t>
            </a:r>
            <a:r>
              <a:rPr lang="en-US" baseline="0" dirty="0" smtClean="0"/>
              <a:t>.</a:t>
            </a:r>
            <a:endParaRPr lang="en-US" dirty="0" smtClean="0"/>
          </a:p>
          <a:p>
            <a:endParaRPr lang="en-US" dirty="0" smtClean="0"/>
          </a:p>
          <a:p>
            <a:endParaRPr lang="nl-NL" dirty="0"/>
          </a:p>
        </p:txBody>
      </p:sp>
      <p:sp>
        <p:nvSpPr>
          <p:cNvPr id="4" name="Tijdelijke aanduiding voor dianummer 3"/>
          <p:cNvSpPr>
            <a:spLocks noGrp="1"/>
          </p:cNvSpPr>
          <p:nvPr>
            <p:ph type="sldNum" sz="quarter" idx="10"/>
          </p:nvPr>
        </p:nvSpPr>
        <p:spPr/>
        <p:txBody>
          <a:bodyPr/>
          <a:lstStyle/>
          <a:p>
            <a:fld id="{63A9D660-3C3E-4807-BAFB-21BD8DD67FB8}" type="slidenum">
              <a:rPr lang="nl-NL" altLang="nl-NL" smtClean="0"/>
              <a:pPr/>
              <a:t>51</a:t>
            </a:fld>
            <a:endParaRPr lang="nl-NL" altLang="nl-NL"/>
          </a:p>
        </p:txBody>
      </p:sp>
    </p:spTree>
    <p:extLst>
      <p:ext uri="{BB962C8B-B14F-4D97-AF65-F5344CB8AC3E}">
        <p14:creationId xmlns:p14="http://schemas.microsoft.com/office/powerpoint/2010/main" val="31905485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smtClean="0">
                <a:ln>
                  <a:noFill/>
                </a:ln>
                <a:solidFill>
                  <a:srgbClr val="000000"/>
                </a:solidFill>
                <a:latin typeface="Arial" pitchFamily="18"/>
                <a:ea typeface="Arial" pitchFamily="2"/>
                <a:cs typeface="Arial" pitchFamily="2"/>
              </a:rPr>
              <a:t>Cause frame shift mutations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smtClean="0">
              <a:ln>
                <a:noFill/>
              </a:ln>
              <a:solidFill>
                <a:srgbClr val="000000"/>
              </a:solidFill>
              <a:latin typeface="Arial" pitchFamily="18"/>
              <a:ea typeface="Arial" pitchFamily="2"/>
              <a:cs typeface="Arial" pitchFamily="2"/>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err="1" smtClean="0">
                <a:ln>
                  <a:noFill/>
                </a:ln>
                <a:solidFill>
                  <a:srgbClr val="000000"/>
                </a:solidFill>
                <a:latin typeface="Arial" pitchFamily="18"/>
                <a:ea typeface="Arial" pitchFamily="2"/>
                <a:cs typeface="Arial" pitchFamily="2"/>
              </a:rPr>
              <a:t>Ongeveer</a:t>
            </a:r>
            <a:r>
              <a:rPr lang="en-US" sz="1200" b="0" i="0" u="none" strike="noStrike" baseline="0" dirty="0" smtClean="0">
                <a:ln>
                  <a:noFill/>
                </a:ln>
                <a:solidFill>
                  <a:srgbClr val="000000"/>
                </a:solidFill>
                <a:latin typeface="Arial" pitchFamily="18"/>
                <a:ea typeface="Arial" pitchFamily="2"/>
                <a:cs typeface="Arial" pitchFamily="2"/>
              </a:rPr>
              <a:t> even </a:t>
            </a:r>
            <a:r>
              <a:rPr lang="en-US" sz="1200" b="0" i="0" u="none" strike="noStrike" baseline="0" dirty="0" err="1" smtClean="0">
                <a:ln>
                  <a:noFill/>
                </a:ln>
                <a:solidFill>
                  <a:srgbClr val="000000"/>
                </a:solidFill>
                <a:latin typeface="Arial" pitchFamily="18"/>
                <a:ea typeface="Arial" pitchFamily="2"/>
                <a:cs typeface="Arial" pitchFamily="2"/>
              </a:rPr>
              <a:t>groot</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als</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basen</a:t>
            </a:r>
            <a:endParaRPr lang="en-US" sz="1200" b="0" i="0" u="none" strike="noStrike" baseline="0" dirty="0" smtClean="0">
              <a:ln>
                <a:noFill/>
              </a:ln>
              <a:solidFill>
                <a:srgbClr val="000000"/>
              </a:solidFill>
              <a:latin typeface="Arial" pitchFamily="18"/>
              <a:ea typeface="Arial" pitchFamily="2"/>
              <a:cs typeface="Arial" pitchFamily="2"/>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smtClean="0">
                <a:ln>
                  <a:noFill/>
                </a:ln>
                <a:solidFill>
                  <a:srgbClr val="000000"/>
                </a:solidFill>
                <a:latin typeface="Arial" pitchFamily="18"/>
                <a:ea typeface="Arial" pitchFamily="2"/>
                <a:cs typeface="Arial" pitchFamily="2"/>
              </a:rPr>
              <a:t>Intercalate in DNA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smtClean="0">
              <a:ln>
                <a:noFill/>
              </a:ln>
              <a:solidFill>
                <a:srgbClr val="000000"/>
              </a:solidFill>
              <a:latin typeface="Arial" pitchFamily="18"/>
              <a:ea typeface="Arial" pitchFamily="2"/>
              <a:cs typeface="Arial" pitchFamily="2"/>
            </a:endParaRPr>
          </a:p>
          <a:p>
            <a:endParaRPr lang="nl-NL" dirty="0"/>
          </a:p>
        </p:txBody>
      </p:sp>
      <p:sp>
        <p:nvSpPr>
          <p:cNvPr id="4" name="Tijdelijke aanduiding voor dianummer 3"/>
          <p:cNvSpPr>
            <a:spLocks noGrp="1"/>
          </p:cNvSpPr>
          <p:nvPr>
            <p:ph type="sldNum" sz="quarter" idx="10"/>
          </p:nvPr>
        </p:nvSpPr>
        <p:spPr/>
        <p:txBody>
          <a:bodyPr/>
          <a:lstStyle/>
          <a:p>
            <a:fld id="{63A9D660-3C3E-4807-BAFB-21BD8DD67FB8}" type="slidenum">
              <a:rPr lang="nl-NL" altLang="nl-NL" smtClean="0"/>
              <a:pPr/>
              <a:t>54</a:t>
            </a:fld>
            <a:endParaRPr lang="nl-NL" altLang="nl-NL"/>
          </a:p>
        </p:txBody>
      </p:sp>
    </p:spTree>
    <p:extLst>
      <p:ext uri="{BB962C8B-B14F-4D97-AF65-F5344CB8AC3E}">
        <p14:creationId xmlns:p14="http://schemas.microsoft.com/office/powerpoint/2010/main" val="25577228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err="1" smtClean="0">
                <a:ln>
                  <a:noFill/>
                </a:ln>
                <a:solidFill>
                  <a:srgbClr val="000000"/>
                </a:solidFill>
                <a:latin typeface="Arial" pitchFamily="18"/>
                <a:ea typeface="Arial" pitchFamily="2"/>
                <a:cs typeface="Arial" pitchFamily="2"/>
              </a:rPr>
              <a:t>Problemen</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ontstaan</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gedurende</a:t>
            </a:r>
            <a:r>
              <a:rPr lang="en-US" sz="1200" b="0" i="0" u="none" strike="noStrike" baseline="0" dirty="0" smtClean="0">
                <a:ln>
                  <a:noFill/>
                </a:ln>
                <a:solidFill>
                  <a:srgbClr val="000000"/>
                </a:solidFill>
                <a:latin typeface="Arial" pitchFamily="18"/>
                <a:ea typeface="Arial" pitchFamily="2"/>
                <a:cs typeface="Arial" pitchFamily="2"/>
              </a:rPr>
              <a:t> de DNA </a:t>
            </a:r>
            <a:r>
              <a:rPr lang="en-US" sz="1200" b="0" i="0" u="none" strike="noStrike" baseline="0" dirty="0" err="1" smtClean="0">
                <a:ln>
                  <a:noFill/>
                </a:ln>
                <a:solidFill>
                  <a:srgbClr val="000000"/>
                </a:solidFill>
                <a:latin typeface="Arial" pitchFamily="18"/>
                <a:ea typeface="Arial" pitchFamily="2"/>
                <a:cs typeface="Arial" pitchFamily="2"/>
              </a:rPr>
              <a:t>replicatie</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en</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reparatie</a:t>
            </a:r>
            <a:r>
              <a:rPr lang="en-US" sz="1200" b="0" i="0" u="none" strike="noStrike" baseline="0" dirty="0" smtClean="0">
                <a:ln>
                  <a:noFill/>
                </a:ln>
                <a:solidFill>
                  <a:srgbClr val="000000"/>
                </a:solidFill>
                <a:latin typeface="Arial" pitchFamily="18"/>
                <a:ea typeface="Arial" pitchFamily="2"/>
                <a:cs typeface="Arial" pitchFamily="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smtClean="0">
              <a:ln>
                <a:noFill/>
              </a:ln>
              <a:solidFill>
                <a:srgbClr val="000000"/>
              </a:solidFill>
              <a:latin typeface="Arial" pitchFamily="18"/>
              <a:ea typeface="Arial" pitchFamily="2"/>
              <a:cs typeface="Arial" pitchFamily="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err="1" smtClean="0">
                <a:ln>
                  <a:noFill/>
                </a:ln>
                <a:solidFill>
                  <a:srgbClr val="000000"/>
                </a:solidFill>
                <a:latin typeface="Arial" pitchFamily="18"/>
                <a:ea typeface="Arial" pitchFamily="2"/>
                <a:cs typeface="Arial" pitchFamily="2"/>
              </a:rPr>
              <a:t>Actinomycine</a:t>
            </a:r>
            <a:r>
              <a:rPr lang="en-US" sz="1200" b="0" i="0" u="none" strike="noStrike" baseline="0" dirty="0" smtClean="0">
                <a:ln>
                  <a:noFill/>
                </a:ln>
                <a:solidFill>
                  <a:srgbClr val="000000"/>
                </a:solidFill>
                <a:latin typeface="Arial" pitchFamily="18"/>
                <a:ea typeface="Arial" pitchFamily="2"/>
                <a:cs typeface="Arial" pitchFamily="2"/>
              </a:rPr>
              <a:t>: gif </a:t>
            </a:r>
            <a:r>
              <a:rPr lang="en-US" sz="1200" b="0" i="0" u="none" strike="noStrike" baseline="0" dirty="0" err="1" smtClean="0">
                <a:ln>
                  <a:noFill/>
                </a:ln>
                <a:solidFill>
                  <a:srgbClr val="000000"/>
                </a:solidFill>
                <a:latin typeface="Arial" pitchFamily="18"/>
                <a:ea typeface="Arial" pitchFamily="2"/>
                <a:cs typeface="Arial" pitchFamily="2"/>
              </a:rPr>
              <a:t>uit</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schimmel</a:t>
            </a:r>
            <a:r>
              <a:rPr lang="en-US" sz="1200" b="0" i="0" u="none" strike="noStrike" baseline="0" dirty="0" smtClean="0">
                <a:ln>
                  <a:noFill/>
                </a:ln>
                <a:solidFill>
                  <a:srgbClr val="000000"/>
                </a:solidFill>
                <a:latin typeface="Arial" pitchFamily="18"/>
                <a:ea typeface="Arial" pitchFamily="2"/>
                <a:cs typeface="Arial" pitchFamily="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smtClean="0">
              <a:ln>
                <a:noFill/>
              </a:ln>
              <a:solidFill>
                <a:srgbClr val="000000"/>
              </a:solidFill>
              <a:latin typeface="Arial" pitchFamily="18"/>
              <a:ea typeface="Arial" pitchFamily="2"/>
              <a:cs typeface="Arial" pitchFamily="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err="1" smtClean="0">
                <a:ln>
                  <a:noFill/>
                </a:ln>
                <a:solidFill>
                  <a:srgbClr val="000000"/>
                </a:solidFill>
                <a:latin typeface="Arial" pitchFamily="18"/>
                <a:ea typeface="Arial" pitchFamily="2"/>
                <a:cs typeface="Arial" pitchFamily="2"/>
              </a:rPr>
              <a:t>Chemotherapie</a:t>
            </a:r>
            <a:r>
              <a:rPr lang="en-US" sz="1200" b="0" i="0" u="none" strike="noStrike" baseline="0" dirty="0" smtClean="0">
                <a:ln>
                  <a:noFill/>
                </a:ln>
                <a:solidFill>
                  <a:srgbClr val="000000"/>
                </a:solidFill>
                <a:latin typeface="Arial" pitchFamily="18"/>
                <a:ea typeface="Arial" pitchFamily="2"/>
                <a:cs typeface="Arial" pitchFamily="2"/>
              </a:rPr>
              <a:t>.</a:t>
            </a:r>
          </a:p>
          <a:p>
            <a:endParaRPr lang="en-US" dirty="0" smtClean="0"/>
          </a:p>
          <a:p>
            <a:r>
              <a:rPr lang="en-US" dirty="0" err="1" smtClean="0"/>
              <a:t>Geeft</a:t>
            </a:r>
            <a:r>
              <a:rPr lang="en-US" dirty="0" smtClean="0"/>
              <a:t> </a:t>
            </a:r>
            <a:r>
              <a:rPr lang="en-US" dirty="0" err="1" smtClean="0"/>
              <a:t>vooral</a:t>
            </a:r>
            <a:r>
              <a:rPr lang="en-US" dirty="0" smtClean="0"/>
              <a:t> frame shifts</a:t>
            </a:r>
          </a:p>
          <a:p>
            <a:endParaRPr lang="nl-NL" dirty="0"/>
          </a:p>
        </p:txBody>
      </p:sp>
      <p:sp>
        <p:nvSpPr>
          <p:cNvPr id="4" name="Tijdelijke aanduiding voor dianummer 3"/>
          <p:cNvSpPr>
            <a:spLocks noGrp="1"/>
          </p:cNvSpPr>
          <p:nvPr>
            <p:ph type="sldNum" sz="quarter" idx="10"/>
          </p:nvPr>
        </p:nvSpPr>
        <p:spPr/>
        <p:txBody>
          <a:bodyPr/>
          <a:lstStyle/>
          <a:p>
            <a:fld id="{63A9D660-3C3E-4807-BAFB-21BD8DD67FB8}" type="slidenum">
              <a:rPr lang="nl-NL" altLang="nl-NL" smtClean="0"/>
              <a:pPr/>
              <a:t>55</a:t>
            </a:fld>
            <a:endParaRPr lang="nl-NL" altLang="nl-NL"/>
          </a:p>
        </p:txBody>
      </p:sp>
    </p:spTree>
    <p:extLst>
      <p:ext uri="{BB962C8B-B14F-4D97-AF65-F5344CB8AC3E}">
        <p14:creationId xmlns:p14="http://schemas.microsoft.com/office/powerpoint/2010/main" val="2222233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3251200" y="506413"/>
            <a:ext cx="3370263" cy="252730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986832" y="3202707"/>
            <a:ext cx="7898829" cy="3033859"/>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r>
              <a:rPr lang="en-US" dirty="0" err="1" smtClean="0"/>
              <a:t>Transitie</a:t>
            </a:r>
            <a:r>
              <a:rPr lang="en-US" dirty="0" smtClean="0"/>
              <a:t> of </a:t>
            </a:r>
            <a:r>
              <a:rPr lang="en-US" dirty="0" err="1" smtClean="0"/>
              <a:t>transversie</a:t>
            </a:r>
            <a:r>
              <a:rPr lang="en-US" dirty="0" smtClean="0"/>
              <a:t>?</a:t>
            </a:r>
          </a:p>
          <a:p>
            <a:endParaRPr lang="en-US" dirty="0" smtClean="0"/>
          </a:p>
        </p:txBody>
      </p:sp>
    </p:spTree>
    <p:extLst>
      <p:ext uri="{BB962C8B-B14F-4D97-AF65-F5344CB8AC3E}">
        <p14:creationId xmlns:p14="http://schemas.microsoft.com/office/powerpoint/2010/main" val="2274650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Meer </a:t>
            </a:r>
            <a:r>
              <a:rPr lang="en-US" dirty="0" err="1" smtClean="0"/>
              <a:t>energie</a:t>
            </a:r>
            <a:r>
              <a:rPr lang="en-US" dirty="0" smtClean="0"/>
              <a:t> in </a:t>
            </a:r>
            <a:r>
              <a:rPr lang="en-US" dirty="0" err="1" smtClean="0"/>
              <a:t>kortere</a:t>
            </a:r>
            <a:r>
              <a:rPr lang="en-US" dirty="0" smtClean="0"/>
              <a:t> </a:t>
            </a:r>
            <a:r>
              <a:rPr lang="en-US" dirty="0" err="1" smtClean="0"/>
              <a:t>golflengte</a:t>
            </a:r>
            <a:r>
              <a:rPr lang="en-US" dirty="0" smtClean="0"/>
              <a:t>.</a:t>
            </a:r>
          </a:p>
          <a:p>
            <a:endParaRPr lang="en-US" dirty="0" smtClean="0"/>
          </a:p>
          <a:p>
            <a:r>
              <a:rPr lang="en-US" dirty="0" smtClean="0"/>
              <a:t>UV </a:t>
            </a:r>
            <a:r>
              <a:rPr lang="en-US" dirty="0" err="1" smtClean="0"/>
              <a:t>wordt</a:t>
            </a:r>
            <a:r>
              <a:rPr lang="en-US" dirty="0" smtClean="0"/>
              <a:t> </a:t>
            </a:r>
            <a:r>
              <a:rPr lang="en-US" dirty="0" err="1" smtClean="0"/>
              <a:t>geabsorbeerd</a:t>
            </a:r>
            <a:r>
              <a:rPr lang="en-US" dirty="0" smtClean="0"/>
              <a:t> door</a:t>
            </a:r>
            <a:r>
              <a:rPr lang="en-US" baseline="0" dirty="0" smtClean="0"/>
              <a:t> purine </a:t>
            </a:r>
            <a:r>
              <a:rPr lang="en-US" baseline="0" dirty="0" err="1" smtClean="0"/>
              <a:t>en</a:t>
            </a:r>
            <a:r>
              <a:rPr lang="en-US" baseline="0" dirty="0" smtClean="0"/>
              <a:t> pyrimidine. </a:t>
            </a:r>
            <a:r>
              <a:rPr lang="en-US" baseline="0" dirty="0" err="1" smtClean="0"/>
              <a:t>Denk</a:t>
            </a:r>
            <a:r>
              <a:rPr lang="en-US" baseline="0" dirty="0" smtClean="0"/>
              <a:t> </a:t>
            </a:r>
            <a:r>
              <a:rPr lang="en-US" baseline="0" dirty="0" err="1" smtClean="0"/>
              <a:t>aan</a:t>
            </a:r>
            <a:r>
              <a:rPr lang="en-US" baseline="0" dirty="0" smtClean="0"/>
              <a:t> 260 280 nm.</a:t>
            </a:r>
            <a:endParaRPr lang="en-US" dirty="0" smtClean="0"/>
          </a:p>
          <a:p>
            <a:endParaRPr lang="nl-NL" dirty="0"/>
          </a:p>
        </p:txBody>
      </p:sp>
      <p:sp>
        <p:nvSpPr>
          <p:cNvPr id="4" name="Tijdelijke aanduiding voor dianummer 3"/>
          <p:cNvSpPr>
            <a:spLocks noGrp="1"/>
          </p:cNvSpPr>
          <p:nvPr>
            <p:ph type="sldNum" sz="quarter" idx="10"/>
          </p:nvPr>
        </p:nvSpPr>
        <p:spPr/>
        <p:txBody>
          <a:bodyPr/>
          <a:lstStyle/>
          <a:p>
            <a:fld id="{63A9D660-3C3E-4807-BAFB-21BD8DD67FB8}" type="slidenum">
              <a:rPr lang="nl-NL" altLang="nl-NL" smtClean="0"/>
              <a:pPr/>
              <a:t>60</a:t>
            </a:fld>
            <a:endParaRPr lang="nl-NL" altLang="nl-NL"/>
          </a:p>
        </p:txBody>
      </p:sp>
    </p:spTree>
    <p:extLst>
      <p:ext uri="{BB962C8B-B14F-4D97-AF65-F5344CB8AC3E}">
        <p14:creationId xmlns:p14="http://schemas.microsoft.com/office/powerpoint/2010/main" val="14968975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smtClean="0">
                <a:ln>
                  <a:noFill/>
                </a:ln>
                <a:solidFill>
                  <a:srgbClr val="000000"/>
                </a:solidFill>
                <a:latin typeface="Arial" pitchFamily="18"/>
                <a:ea typeface="Arial" pitchFamily="2"/>
                <a:cs typeface="Arial" pitchFamily="2"/>
              </a:rPr>
              <a:t>Cross-links</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smtClean="0">
                <a:ln>
                  <a:noFill/>
                </a:ln>
                <a:solidFill>
                  <a:srgbClr val="000000"/>
                </a:solidFill>
                <a:latin typeface="Arial" pitchFamily="18"/>
                <a:ea typeface="Arial" pitchFamily="2"/>
                <a:cs typeface="Arial" pitchFamily="2"/>
              </a:rPr>
              <a:t>Distort the DNA conformation during replication</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err="1" smtClean="0">
                <a:ln>
                  <a:noFill/>
                </a:ln>
                <a:solidFill>
                  <a:srgbClr val="000000"/>
                </a:solidFill>
                <a:latin typeface="Arial" pitchFamily="18"/>
                <a:ea typeface="Arial" pitchFamily="2"/>
                <a:cs typeface="Arial" pitchFamily="2"/>
              </a:rPr>
              <a:t>Kn</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ook</a:t>
            </a:r>
            <a:r>
              <a:rPr lang="en-US" sz="1200" b="0" i="0" u="none" strike="noStrike" baseline="0" dirty="0" smtClean="0">
                <a:ln>
                  <a:noFill/>
                </a:ln>
                <a:solidFill>
                  <a:srgbClr val="000000"/>
                </a:solidFill>
                <a:latin typeface="Arial" pitchFamily="18"/>
                <a:ea typeface="Arial" pitchFamily="2"/>
                <a:cs typeface="Arial" pitchFamily="2"/>
              </a:rPr>
              <a:t> met C’s.</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200" b="0" i="0" u="none" strike="noStrike" baseline="0" dirty="0" smtClean="0">
              <a:ln>
                <a:noFill/>
              </a:ln>
              <a:solidFill>
                <a:srgbClr val="000000"/>
              </a:solidFill>
              <a:latin typeface="Arial" pitchFamily="18"/>
              <a:ea typeface="Arial" pitchFamily="2"/>
              <a:cs typeface="Arial" pitchFamily="2"/>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err="1" smtClean="0">
                <a:ln>
                  <a:noFill/>
                </a:ln>
                <a:solidFill>
                  <a:srgbClr val="000000"/>
                </a:solidFill>
                <a:latin typeface="Arial" pitchFamily="18"/>
                <a:ea typeface="Arial" pitchFamily="2"/>
                <a:cs typeface="Arial" pitchFamily="2"/>
              </a:rPr>
              <a:t>Sterilisatie</a:t>
            </a:r>
            <a:r>
              <a:rPr lang="en-US" sz="1200" b="0" i="0" u="none" strike="noStrike" baseline="0" dirty="0" smtClean="0">
                <a:ln>
                  <a:noFill/>
                </a:ln>
                <a:solidFill>
                  <a:srgbClr val="000000"/>
                </a:solidFill>
                <a:latin typeface="Arial" pitchFamily="18"/>
                <a:ea typeface="Arial" pitchFamily="2"/>
                <a:cs typeface="Arial" pitchFamily="2"/>
              </a:rPr>
              <a:t> van </a:t>
            </a:r>
            <a:r>
              <a:rPr lang="en-US" sz="1200" b="0" i="0" u="none" strike="noStrike" baseline="0" dirty="0" err="1" smtClean="0">
                <a:ln>
                  <a:noFill/>
                </a:ln>
                <a:solidFill>
                  <a:srgbClr val="000000"/>
                </a:solidFill>
                <a:latin typeface="Arial" pitchFamily="18"/>
                <a:ea typeface="Arial" pitchFamily="2"/>
                <a:cs typeface="Arial" pitchFamily="2"/>
              </a:rPr>
              <a:t>laboratoria</a:t>
            </a:r>
            <a:r>
              <a:rPr lang="en-US" sz="1200" b="0" i="0" u="none" strike="noStrike" baseline="0" dirty="0" smtClean="0">
                <a:ln>
                  <a:noFill/>
                </a:ln>
                <a:solidFill>
                  <a:srgbClr val="000000"/>
                </a:solidFill>
                <a:latin typeface="Arial" pitchFamily="18"/>
                <a:ea typeface="Arial" pitchFamily="2"/>
                <a:cs typeface="Arial" pitchFamily="2"/>
              </a:rPr>
              <a:t>.</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200" b="0" i="0" u="none" strike="noStrike" baseline="0" dirty="0" smtClean="0">
              <a:ln>
                <a:noFill/>
              </a:ln>
              <a:solidFill>
                <a:srgbClr val="000000"/>
              </a:solidFill>
              <a:latin typeface="Arial" pitchFamily="18"/>
              <a:ea typeface="Arial" pitchFamily="2"/>
              <a:cs typeface="Arial" pitchFamily="2"/>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smtClean="0">
                <a:ln>
                  <a:noFill/>
                </a:ln>
                <a:solidFill>
                  <a:srgbClr val="000000"/>
                </a:solidFill>
                <a:latin typeface="Arial" pitchFamily="18"/>
                <a:ea typeface="Arial" pitchFamily="2"/>
                <a:cs typeface="Arial" pitchFamily="2"/>
              </a:rPr>
              <a:t>In het lab: wees </a:t>
            </a:r>
            <a:r>
              <a:rPr lang="en-US" sz="1200" b="0" i="0" u="none" strike="noStrike" baseline="0" dirty="0" err="1" smtClean="0">
                <a:ln>
                  <a:noFill/>
                </a:ln>
                <a:solidFill>
                  <a:srgbClr val="000000"/>
                </a:solidFill>
                <a:latin typeface="Arial" pitchFamily="18"/>
                <a:ea typeface="Arial" pitchFamily="2"/>
                <a:cs typeface="Arial" pitchFamily="2"/>
              </a:rPr>
              <a:t>niet</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te</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traag</a:t>
            </a:r>
            <a:r>
              <a:rPr lang="en-US" sz="1200" b="0" i="0" u="none" strike="noStrike" baseline="0" dirty="0" smtClean="0">
                <a:ln>
                  <a:noFill/>
                </a:ln>
                <a:solidFill>
                  <a:srgbClr val="000000"/>
                </a:solidFill>
                <a:latin typeface="Arial" pitchFamily="18"/>
                <a:ea typeface="Arial" pitchFamily="2"/>
                <a:cs typeface="Arial" pitchFamily="2"/>
              </a:rPr>
              <a:t> met </a:t>
            </a:r>
            <a:r>
              <a:rPr lang="en-US" sz="1200" b="0" i="0" u="none" strike="noStrike" baseline="0" dirty="0" err="1" smtClean="0">
                <a:ln>
                  <a:noFill/>
                </a:ln>
                <a:solidFill>
                  <a:srgbClr val="000000"/>
                </a:solidFill>
                <a:latin typeface="Arial" pitchFamily="18"/>
                <a:ea typeface="Arial" pitchFamily="2"/>
                <a:cs typeface="Arial" pitchFamily="2"/>
              </a:rPr>
              <a:t>bandje</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uit</a:t>
            </a:r>
            <a:r>
              <a:rPr lang="en-US" sz="1200" b="0" i="0" u="none" strike="noStrike" baseline="0" dirty="0" smtClean="0">
                <a:ln>
                  <a:noFill/>
                </a:ln>
                <a:solidFill>
                  <a:srgbClr val="000000"/>
                </a:solidFill>
                <a:latin typeface="Arial" pitchFamily="18"/>
                <a:ea typeface="Arial" pitchFamily="2"/>
                <a:cs typeface="Arial" pitchFamily="2"/>
              </a:rPr>
              <a:t> gel </a:t>
            </a:r>
            <a:r>
              <a:rPr lang="en-US" sz="1200" b="0" i="0" u="none" strike="noStrike" baseline="0" dirty="0" err="1" smtClean="0">
                <a:ln>
                  <a:noFill/>
                </a:ln>
                <a:solidFill>
                  <a:srgbClr val="000000"/>
                </a:solidFill>
                <a:latin typeface="Arial" pitchFamily="18"/>
                <a:ea typeface="Arial" pitchFamily="2"/>
                <a:cs typeface="Arial" pitchFamily="2"/>
              </a:rPr>
              <a:t>snijden</a:t>
            </a:r>
            <a:endParaRPr lang="en-US" sz="1200" b="0" i="0" u="none" strike="noStrike" baseline="0" dirty="0" smtClean="0">
              <a:ln>
                <a:noFill/>
              </a:ln>
              <a:solidFill>
                <a:srgbClr val="000000"/>
              </a:solidFill>
              <a:latin typeface="Arial" pitchFamily="18"/>
              <a:ea typeface="Arial" pitchFamily="2"/>
              <a:cs typeface="Arial" pitchFamily="2"/>
            </a:endParaRPr>
          </a:p>
          <a:p>
            <a:endParaRPr lang="en-US" dirty="0" smtClean="0"/>
          </a:p>
          <a:p>
            <a:endParaRPr lang="nl-NL" dirty="0"/>
          </a:p>
        </p:txBody>
      </p:sp>
      <p:sp>
        <p:nvSpPr>
          <p:cNvPr id="4" name="Tijdelijke aanduiding voor dianummer 3"/>
          <p:cNvSpPr>
            <a:spLocks noGrp="1"/>
          </p:cNvSpPr>
          <p:nvPr>
            <p:ph type="sldNum" sz="quarter" idx="10"/>
          </p:nvPr>
        </p:nvSpPr>
        <p:spPr/>
        <p:txBody>
          <a:bodyPr/>
          <a:lstStyle/>
          <a:p>
            <a:fld id="{63A9D660-3C3E-4807-BAFB-21BD8DD67FB8}" type="slidenum">
              <a:rPr lang="nl-NL" altLang="nl-NL" smtClean="0"/>
              <a:pPr/>
              <a:t>61</a:t>
            </a:fld>
            <a:endParaRPr lang="nl-NL" altLang="nl-NL"/>
          </a:p>
        </p:txBody>
      </p:sp>
    </p:spTree>
    <p:extLst>
      <p:ext uri="{BB962C8B-B14F-4D97-AF65-F5344CB8AC3E}">
        <p14:creationId xmlns:p14="http://schemas.microsoft.com/office/powerpoint/2010/main" val="1707857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2400" b="0" i="0" u="none" strike="noStrike" kern="1200" baseline="0" dirty="0" err="1" smtClean="0">
                <a:ln>
                  <a:noFill/>
                </a:ln>
                <a:solidFill>
                  <a:schemeClr val="tx2"/>
                </a:solidFill>
                <a:latin typeface="+mn-lt"/>
                <a:ea typeface="Arial" pitchFamily="2"/>
                <a:cs typeface="Arial" pitchFamily="2"/>
              </a:rPr>
              <a:t>Ionizerende</a:t>
            </a:r>
            <a:r>
              <a:rPr lang="en-US" sz="2400" b="0" i="0" u="none" strike="noStrike" kern="1200" baseline="0" dirty="0" smtClean="0">
                <a:ln>
                  <a:noFill/>
                </a:ln>
                <a:solidFill>
                  <a:schemeClr val="tx2"/>
                </a:solidFill>
                <a:latin typeface="+mn-lt"/>
                <a:ea typeface="Arial" pitchFamily="2"/>
                <a:cs typeface="Arial" pitchFamily="2"/>
              </a:rPr>
              <a:t> </a:t>
            </a:r>
            <a:r>
              <a:rPr lang="en-US" sz="2400" b="0" i="0" u="none" strike="noStrike" kern="1200" baseline="0" dirty="0" err="1" smtClean="0">
                <a:ln>
                  <a:noFill/>
                </a:ln>
                <a:solidFill>
                  <a:schemeClr val="tx2"/>
                </a:solidFill>
                <a:latin typeface="+mn-lt"/>
                <a:ea typeface="Arial" pitchFamily="2"/>
                <a:cs typeface="Arial" pitchFamily="2"/>
              </a:rPr>
              <a:t>straling</a:t>
            </a:r>
            <a:r>
              <a:rPr lang="en-US" sz="1200" b="0" i="0" u="none" strike="noStrike" kern="1200" baseline="0" dirty="0" smtClean="0">
                <a:ln>
                  <a:noFill/>
                </a:ln>
                <a:solidFill>
                  <a:schemeClr val="tx2"/>
                </a:solidFill>
                <a:latin typeface="+mn-lt"/>
                <a:ea typeface="Arial" pitchFamily="2"/>
                <a:cs typeface="Arial" pitchFamily="2"/>
              </a:rPr>
              <a:t>: </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kern="1200" baseline="0" dirty="0" err="1" smtClean="0">
                <a:ln>
                  <a:noFill/>
                </a:ln>
                <a:solidFill>
                  <a:schemeClr val="accent5">
                    <a:lumMod val="50000"/>
                  </a:schemeClr>
                </a:solidFill>
                <a:latin typeface="+mn-lt"/>
                <a:ea typeface="Arial" pitchFamily="2"/>
                <a:cs typeface="Arial" pitchFamily="2"/>
              </a:rPr>
              <a:t>energieniveau</a:t>
            </a:r>
            <a:r>
              <a:rPr lang="en-US" sz="1200" b="0" i="0" u="none" strike="noStrike" kern="1200" baseline="0" dirty="0" smtClean="0">
                <a:ln>
                  <a:noFill/>
                </a:ln>
                <a:solidFill>
                  <a:schemeClr val="accent5">
                    <a:lumMod val="50000"/>
                  </a:schemeClr>
                </a:solidFill>
                <a:latin typeface="+mn-lt"/>
                <a:ea typeface="Arial" pitchFamily="2"/>
                <a:cs typeface="Arial" pitchFamily="2"/>
              </a:rPr>
              <a:t> </a:t>
            </a:r>
            <a:r>
              <a:rPr lang="en-US" sz="1200" b="0" i="0" u="none" strike="noStrike" kern="1200" baseline="0" dirty="0" err="1" smtClean="0">
                <a:ln>
                  <a:noFill/>
                </a:ln>
                <a:solidFill>
                  <a:schemeClr val="accent5">
                    <a:lumMod val="50000"/>
                  </a:schemeClr>
                </a:solidFill>
                <a:latin typeface="+mn-lt"/>
                <a:ea typeface="Arial" pitchFamily="2"/>
                <a:cs typeface="Arial" pitchFamily="2"/>
              </a:rPr>
              <a:t>voldoende</a:t>
            </a:r>
            <a:r>
              <a:rPr lang="en-US" sz="1200" b="0" i="0" u="none" strike="noStrike" kern="1200" baseline="0" dirty="0" smtClean="0">
                <a:ln>
                  <a:noFill/>
                </a:ln>
                <a:solidFill>
                  <a:schemeClr val="accent5">
                    <a:lumMod val="50000"/>
                  </a:schemeClr>
                </a:solidFill>
                <a:latin typeface="+mn-lt"/>
                <a:ea typeface="Arial" pitchFamily="2"/>
                <a:cs typeface="Arial" pitchFamily="2"/>
              </a:rPr>
              <a:t> om </a:t>
            </a:r>
            <a:r>
              <a:rPr lang="en-US" sz="1200" b="0" i="0" u="none" strike="noStrike" kern="1200" baseline="0" dirty="0" err="1" smtClean="0">
                <a:ln>
                  <a:noFill/>
                </a:ln>
                <a:solidFill>
                  <a:schemeClr val="accent5">
                    <a:lumMod val="50000"/>
                  </a:schemeClr>
                </a:solidFill>
                <a:latin typeface="+mn-lt"/>
                <a:ea typeface="Arial" pitchFamily="2"/>
                <a:cs typeface="Arial" pitchFamily="2"/>
              </a:rPr>
              <a:t>een</a:t>
            </a:r>
            <a:r>
              <a:rPr lang="en-US" sz="1200" b="0" i="0" u="none" strike="noStrike" kern="1200" baseline="0" dirty="0" smtClean="0">
                <a:ln>
                  <a:noFill/>
                </a:ln>
                <a:solidFill>
                  <a:schemeClr val="accent5">
                    <a:lumMod val="50000"/>
                  </a:schemeClr>
                </a:solidFill>
                <a:latin typeface="+mn-lt"/>
                <a:ea typeface="Arial" pitchFamily="2"/>
                <a:cs typeface="Arial" pitchFamily="2"/>
              </a:rPr>
              <a:t> electron </a:t>
            </a:r>
            <a:r>
              <a:rPr lang="en-US" sz="1200" b="0" i="0" u="none" strike="noStrike" kern="1200" baseline="0" dirty="0" err="1" smtClean="0">
                <a:ln>
                  <a:noFill/>
                </a:ln>
                <a:solidFill>
                  <a:schemeClr val="accent5">
                    <a:lumMod val="50000"/>
                  </a:schemeClr>
                </a:solidFill>
                <a:latin typeface="+mn-lt"/>
                <a:ea typeface="Arial" pitchFamily="2"/>
                <a:cs typeface="Arial" pitchFamily="2"/>
              </a:rPr>
              <a:t>uit</a:t>
            </a:r>
            <a:r>
              <a:rPr lang="en-US" sz="1200" b="0" i="0" u="none" strike="noStrike" kern="1200" baseline="0" dirty="0" smtClean="0">
                <a:ln>
                  <a:noFill/>
                </a:ln>
                <a:solidFill>
                  <a:schemeClr val="accent5">
                    <a:lumMod val="50000"/>
                  </a:schemeClr>
                </a:solidFill>
                <a:latin typeface="+mn-lt"/>
                <a:ea typeface="Arial" pitchFamily="2"/>
                <a:cs typeface="Arial" pitchFamily="2"/>
              </a:rPr>
              <a:t> de </a:t>
            </a:r>
            <a:r>
              <a:rPr lang="en-US" sz="1200" b="0" i="0" u="none" strike="noStrike" kern="1200" baseline="0" dirty="0" err="1" smtClean="0">
                <a:ln>
                  <a:noFill/>
                </a:ln>
                <a:solidFill>
                  <a:schemeClr val="accent5">
                    <a:lumMod val="50000"/>
                  </a:schemeClr>
                </a:solidFill>
                <a:latin typeface="+mn-lt"/>
                <a:ea typeface="Arial" pitchFamily="2"/>
                <a:cs typeface="Arial" pitchFamily="2"/>
              </a:rPr>
              <a:t>schil</a:t>
            </a:r>
            <a:r>
              <a:rPr lang="en-US" sz="1200" b="0" i="0" u="none" strike="noStrike" kern="1200" baseline="0" dirty="0" smtClean="0">
                <a:ln>
                  <a:noFill/>
                </a:ln>
                <a:solidFill>
                  <a:schemeClr val="accent5">
                    <a:lumMod val="50000"/>
                  </a:schemeClr>
                </a:solidFill>
                <a:latin typeface="+mn-lt"/>
                <a:ea typeface="Arial" pitchFamily="2"/>
                <a:cs typeface="Arial" pitchFamily="2"/>
              </a:rPr>
              <a:t> </a:t>
            </a:r>
            <a:r>
              <a:rPr lang="en-US" sz="1200" b="0" i="0" u="none" strike="noStrike" kern="1200" baseline="0" dirty="0" err="1" smtClean="0">
                <a:ln>
                  <a:noFill/>
                </a:ln>
                <a:solidFill>
                  <a:schemeClr val="accent5">
                    <a:lumMod val="50000"/>
                  </a:schemeClr>
                </a:solidFill>
                <a:latin typeface="+mn-lt"/>
                <a:ea typeface="Arial" pitchFamily="2"/>
                <a:cs typeface="Arial" pitchFamily="2"/>
              </a:rPr>
              <a:t>te</a:t>
            </a:r>
            <a:r>
              <a:rPr lang="en-US" sz="1200" b="0" i="0" u="none" strike="noStrike" kern="1200" baseline="0" dirty="0" smtClean="0">
                <a:ln>
                  <a:noFill/>
                </a:ln>
                <a:solidFill>
                  <a:schemeClr val="accent5">
                    <a:lumMod val="50000"/>
                  </a:schemeClr>
                </a:solidFill>
                <a:latin typeface="+mn-lt"/>
                <a:ea typeface="Arial" pitchFamily="2"/>
                <a:cs typeface="Arial" pitchFamily="2"/>
              </a:rPr>
              <a:t> </a:t>
            </a:r>
            <a:r>
              <a:rPr lang="en-US" sz="1200" b="0" i="0" u="none" strike="noStrike" kern="1200" baseline="0" dirty="0" err="1" smtClean="0">
                <a:ln>
                  <a:noFill/>
                </a:ln>
                <a:solidFill>
                  <a:schemeClr val="accent5">
                    <a:lumMod val="50000"/>
                  </a:schemeClr>
                </a:solidFill>
                <a:latin typeface="+mn-lt"/>
                <a:ea typeface="Arial" pitchFamily="2"/>
                <a:cs typeface="Arial" pitchFamily="2"/>
              </a:rPr>
              <a:t>schieten</a:t>
            </a:r>
            <a:endParaRPr lang="en-US" sz="1200" b="0" i="0" u="none" strike="noStrike" kern="1200" baseline="0" dirty="0" smtClean="0">
              <a:ln>
                <a:noFill/>
              </a:ln>
              <a:solidFill>
                <a:schemeClr val="accent5">
                  <a:lumMod val="50000"/>
                </a:schemeClr>
              </a:solidFill>
              <a:latin typeface="+mn-lt"/>
              <a:ea typeface="Arial" pitchFamily="2"/>
              <a:cs typeface="Arial" pitchFamily="2"/>
            </a:endParaRPr>
          </a:p>
          <a:p>
            <a:endParaRPr lang="nl-NL" dirty="0" smtClean="0"/>
          </a:p>
          <a:p>
            <a:r>
              <a:rPr lang="en-US" dirty="0" smtClean="0"/>
              <a:t>Nog </a:t>
            </a:r>
            <a:r>
              <a:rPr lang="en-US" dirty="0" err="1" smtClean="0"/>
              <a:t>energetischer</a:t>
            </a:r>
            <a:r>
              <a:rPr lang="en-US" dirty="0" smtClean="0"/>
              <a:t>, </a:t>
            </a:r>
            <a:r>
              <a:rPr lang="en-US" dirty="0" err="1" smtClean="0"/>
              <a:t>dus</a:t>
            </a:r>
            <a:r>
              <a:rPr lang="en-US" dirty="0" smtClean="0"/>
              <a:t> </a:t>
            </a:r>
            <a:r>
              <a:rPr lang="en-US" dirty="0" err="1" smtClean="0"/>
              <a:t>dieper</a:t>
            </a:r>
            <a:r>
              <a:rPr lang="en-US" dirty="0" smtClean="0"/>
              <a:t> </a:t>
            </a:r>
            <a:r>
              <a:rPr lang="en-US" dirty="0" err="1" smtClean="0"/>
              <a:t>penetreren</a:t>
            </a:r>
            <a:r>
              <a:rPr lang="en-US" dirty="0" smtClean="0"/>
              <a:t> in </a:t>
            </a:r>
            <a:r>
              <a:rPr lang="en-US" dirty="0" err="1" smtClean="0"/>
              <a:t>weefsels</a:t>
            </a:r>
            <a:r>
              <a:rPr lang="en-US" dirty="0" smtClean="0"/>
              <a:t>. </a:t>
            </a:r>
            <a:r>
              <a:rPr lang="en-US" dirty="0" err="1" smtClean="0"/>
              <a:t>Hier</a:t>
            </a:r>
            <a:r>
              <a:rPr lang="en-US" dirty="0" smtClean="0"/>
              <a:t> </a:t>
            </a:r>
            <a:r>
              <a:rPr lang="en-US" dirty="0" err="1" smtClean="0"/>
              <a:t>moleculen</a:t>
            </a:r>
            <a:r>
              <a:rPr lang="en-US" dirty="0" smtClean="0"/>
              <a:t> </a:t>
            </a:r>
            <a:r>
              <a:rPr lang="en-US" dirty="0" err="1" smtClean="0"/>
              <a:t>ioniseren</a:t>
            </a:r>
            <a:r>
              <a:rPr lang="en-US" dirty="0" smtClean="0"/>
              <a:t>, die </a:t>
            </a:r>
            <a:r>
              <a:rPr lang="en-US" dirty="0" err="1" smtClean="0"/>
              <a:t>vrije</a:t>
            </a:r>
            <a:r>
              <a:rPr lang="en-US" dirty="0" smtClean="0"/>
              <a:t> </a:t>
            </a:r>
            <a:r>
              <a:rPr lang="en-US" dirty="0" err="1" smtClean="0"/>
              <a:t>radicalen</a:t>
            </a:r>
            <a:r>
              <a:rPr lang="en-US" dirty="0" smtClean="0"/>
              <a:t> </a:t>
            </a:r>
            <a:r>
              <a:rPr lang="en-US" dirty="0" err="1" smtClean="0"/>
              <a:t>worden</a:t>
            </a:r>
            <a:r>
              <a:rPr lang="en-US" dirty="0" smtClean="0"/>
              <a:t>.  </a:t>
            </a:r>
            <a:r>
              <a:rPr lang="en-US" dirty="0" err="1" smtClean="0"/>
              <a:t>Veranderen</a:t>
            </a:r>
            <a:r>
              <a:rPr lang="en-US" dirty="0" smtClean="0"/>
              <a:t> van</a:t>
            </a:r>
            <a:r>
              <a:rPr lang="en-US" baseline="0" dirty="0" smtClean="0"/>
              <a:t> de </a:t>
            </a:r>
            <a:r>
              <a:rPr lang="en-US" baseline="0" dirty="0" err="1" smtClean="0"/>
              <a:t>basen</a:t>
            </a:r>
            <a:r>
              <a:rPr lang="en-US" baseline="0" dirty="0" smtClean="0"/>
              <a:t>, </a:t>
            </a:r>
            <a:r>
              <a:rPr lang="en-US" baseline="0" dirty="0" err="1" smtClean="0"/>
              <a:t>breken</a:t>
            </a:r>
            <a:r>
              <a:rPr lang="en-US" baseline="0" dirty="0" smtClean="0"/>
              <a:t> van de </a:t>
            </a:r>
            <a:r>
              <a:rPr lang="en-US" baseline="0" dirty="0" err="1" smtClean="0"/>
              <a:t>fosfodiesterbindingen</a:t>
            </a:r>
            <a:r>
              <a:rPr lang="en-US" baseline="0" dirty="0" smtClean="0"/>
              <a:t>, </a:t>
            </a:r>
            <a:r>
              <a:rPr lang="en-US" baseline="0" dirty="0" err="1" smtClean="0"/>
              <a:t>deleties</a:t>
            </a:r>
            <a:r>
              <a:rPr lang="en-US" baseline="0" dirty="0" smtClean="0"/>
              <a:t>, </a:t>
            </a:r>
            <a:r>
              <a:rPr lang="en-US" baseline="0" dirty="0" err="1" smtClean="0"/>
              <a:t>translocaties</a:t>
            </a:r>
            <a:r>
              <a:rPr lang="en-US" baseline="0" dirty="0" smtClean="0"/>
              <a:t>, </a:t>
            </a:r>
            <a:r>
              <a:rPr lang="en-US" baseline="0" dirty="0" err="1" smtClean="0"/>
              <a:t>en</a:t>
            </a:r>
            <a:r>
              <a:rPr lang="en-US" baseline="0" dirty="0" smtClean="0"/>
              <a:t> </a:t>
            </a:r>
            <a:r>
              <a:rPr lang="en-US" baseline="0" dirty="0" err="1" smtClean="0"/>
              <a:t>fragmentatie</a:t>
            </a:r>
            <a:r>
              <a:rPr lang="en-US" baseline="0" dirty="0" smtClean="0"/>
              <a:t>.</a:t>
            </a:r>
            <a:endParaRPr lang="en-US" dirty="0" smtClean="0"/>
          </a:p>
          <a:p>
            <a:endParaRPr lang="en-US" dirty="0" smtClean="0"/>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err="1" smtClean="0">
                <a:ln>
                  <a:noFill/>
                </a:ln>
                <a:solidFill>
                  <a:srgbClr val="000000"/>
                </a:solidFill>
                <a:latin typeface="Arial" pitchFamily="18"/>
                <a:ea typeface="Arial" pitchFamily="2"/>
                <a:cs typeface="Arial" pitchFamily="2"/>
              </a:rPr>
              <a:t>Dit</a:t>
            </a:r>
            <a:r>
              <a:rPr lang="en-US" sz="1200" b="0" i="0" u="none" strike="noStrike" baseline="0" dirty="0" smtClean="0">
                <a:ln>
                  <a:noFill/>
                </a:ln>
                <a:solidFill>
                  <a:srgbClr val="000000"/>
                </a:solidFill>
                <a:latin typeface="Arial" pitchFamily="18"/>
                <a:ea typeface="Arial" pitchFamily="2"/>
                <a:cs typeface="Arial" pitchFamily="2"/>
              </a:rPr>
              <a:t> is </a:t>
            </a:r>
            <a:r>
              <a:rPr lang="en-US" sz="1200" b="0" i="0" u="none" strike="noStrike" baseline="0" dirty="0" err="1" smtClean="0">
                <a:ln>
                  <a:noFill/>
                </a:ln>
                <a:solidFill>
                  <a:srgbClr val="000000"/>
                </a:solidFill>
                <a:latin typeface="Arial" pitchFamily="18"/>
                <a:ea typeface="Arial" pitchFamily="2"/>
                <a:cs typeface="Arial" pitchFamily="2"/>
              </a:rPr>
              <a:t>niet</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perse</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een</a:t>
            </a:r>
            <a:r>
              <a:rPr lang="en-US" sz="1200" b="0" i="0" u="none" strike="noStrike" baseline="0" dirty="0" smtClean="0">
                <a:ln>
                  <a:noFill/>
                </a:ln>
                <a:solidFill>
                  <a:srgbClr val="000000"/>
                </a:solidFill>
                <a:latin typeface="Arial" pitchFamily="18"/>
                <a:ea typeface="Arial" pitchFamily="2"/>
                <a:cs typeface="Arial" pitchFamily="2"/>
              </a:rPr>
              <a:t> electron in </a:t>
            </a:r>
            <a:r>
              <a:rPr lang="en-US" sz="1200" b="0" i="0" u="none" strike="noStrike" baseline="0" dirty="0" err="1" smtClean="0">
                <a:ln>
                  <a:noFill/>
                </a:ln>
                <a:solidFill>
                  <a:srgbClr val="000000"/>
                </a:solidFill>
                <a:latin typeface="Arial" pitchFamily="18"/>
                <a:ea typeface="Arial" pitchFamily="2"/>
                <a:cs typeface="Arial" pitchFamily="2"/>
              </a:rPr>
              <a:t>een</a:t>
            </a:r>
            <a:r>
              <a:rPr lang="en-US" sz="1200" b="0" i="0" u="none" strike="noStrike" baseline="0" dirty="0" smtClean="0">
                <a:ln>
                  <a:noFill/>
                </a:ln>
                <a:solidFill>
                  <a:srgbClr val="000000"/>
                </a:solidFill>
                <a:latin typeface="Arial" pitchFamily="18"/>
                <a:ea typeface="Arial" pitchFamily="2"/>
                <a:cs typeface="Arial" pitchFamily="2"/>
              </a:rPr>
              <a:t> DNA </a:t>
            </a:r>
            <a:r>
              <a:rPr lang="en-US" sz="1200" b="0" i="0" u="none" strike="noStrike" baseline="0" dirty="0" err="1" smtClean="0">
                <a:ln>
                  <a:noFill/>
                </a:ln>
                <a:solidFill>
                  <a:srgbClr val="000000"/>
                </a:solidFill>
                <a:latin typeface="Arial" pitchFamily="18"/>
                <a:ea typeface="Arial" pitchFamily="2"/>
                <a:cs typeface="Arial" pitchFamily="2"/>
              </a:rPr>
              <a:t>molecuul</a:t>
            </a:r>
            <a:r>
              <a:rPr lang="en-US" sz="1200" b="0" i="0" u="none" strike="noStrike" baseline="0" dirty="0" smtClean="0">
                <a:ln>
                  <a:noFill/>
                </a:ln>
                <a:solidFill>
                  <a:srgbClr val="000000"/>
                </a:solidFill>
                <a:latin typeface="Arial" pitchFamily="18"/>
                <a:ea typeface="Arial" pitchFamily="2"/>
                <a:cs typeface="Arial" pitchFamily="2"/>
              </a:rPr>
              <a:t>.</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err="1" smtClean="0">
                <a:ln>
                  <a:noFill/>
                </a:ln>
                <a:solidFill>
                  <a:srgbClr val="000000"/>
                </a:solidFill>
                <a:latin typeface="Arial" pitchFamily="18"/>
                <a:ea typeface="Arial" pitchFamily="2"/>
                <a:cs typeface="Arial" pitchFamily="2"/>
              </a:rPr>
              <a:t>Als</a:t>
            </a:r>
            <a:r>
              <a:rPr lang="en-US" sz="1200" b="0" i="0" u="none" strike="noStrike" baseline="0" dirty="0" smtClean="0">
                <a:ln>
                  <a:noFill/>
                </a:ln>
                <a:solidFill>
                  <a:srgbClr val="000000"/>
                </a:solidFill>
                <a:latin typeface="Arial" pitchFamily="18"/>
                <a:ea typeface="Arial" pitchFamily="2"/>
                <a:cs typeface="Arial" pitchFamily="2"/>
              </a:rPr>
              <a:t> water </a:t>
            </a:r>
            <a:r>
              <a:rPr lang="en-US" sz="1200" b="0" i="0" u="none" strike="noStrike" baseline="0" dirty="0" err="1" smtClean="0">
                <a:ln>
                  <a:noFill/>
                </a:ln>
                <a:solidFill>
                  <a:srgbClr val="000000"/>
                </a:solidFill>
                <a:latin typeface="Arial" pitchFamily="18"/>
                <a:ea typeface="Arial" pitchFamily="2"/>
                <a:cs typeface="Arial" pitchFamily="2"/>
              </a:rPr>
              <a:t>geioniseerd</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wordt</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dan</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ontstaan</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vrije</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radicalen</a:t>
            </a:r>
            <a:r>
              <a:rPr lang="en-US" sz="1200" b="0" i="0" u="none" strike="noStrike" baseline="0" dirty="0" smtClean="0">
                <a:ln>
                  <a:noFill/>
                </a:ln>
                <a:solidFill>
                  <a:srgbClr val="000000"/>
                </a:solidFill>
                <a:latin typeface="Arial" pitchFamily="18"/>
                <a:ea typeface="Arial" pitchFamily="2"/>
                <a:cs typeface="Arial" pitchFamily="2"/>
              </a:rPr>
              <a:t> die direct of indirect DNA </a:t>
            </a:r>
            <a:r>
              <a:rPr lang="en-US" sz="1200" b="0" i="0" u="none" strike="noStrike" baseline="0" dirty="0" err="1" smtClean="0">
                <a:ln>
                  <a:noFill/>
                </a:ln>
                <a:solidFill>
                  <a:srgbClr val="000000"/>
                </a:solidFill>
                <a:latin typeface="Arial" pitchFamily="18"/>
                <a:ea typeface="Arial" pitchFamily="2"/>
                <a:cs typeface="Arial" pitchFamily="2"/>
              </a:rPr>
              <a:t>kunnen</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beschadigen</a:t>
            </a:r>
            <a:r>
              <a:rPr lang="en-US" sz="1200" b="0" i="0" u="none" strike="noStrike" baseline="0" dirty="0" smtClean="0">
                <a:ln>
                  <a:noFill/>
                </a:ln>
                <a:solidFill>
                  <a:srgbClr val="000000"/>
                </a:solidFill>
                <a:latin typeface="Arial" pitchFamily="18"/>
                <a:ea typeface="Arial" pitchFamily="2"/>
                <a:cs typeface="Arial" pitchFamily="2"/>
              </a:rPr>
              <a:t>!</a:t>
            </a:r>
          </a:p>
          <a:p>
            <a:r>
              <a:rPr lang="en-US" dirty="0" smtClean="0"/>
              <a:t> </a:t>
            </a:r>
            <a:r>
              <a:rPr lang="en-US" dirty="0" err="1" smtClean="0"/>
              <a:t>kortere</a:t>
            </a:r>
            <a:endParaRPr lang="en-US" dirty="0" smtClean="0"/>
          </a:p>
          <a:p>
            <a:endParaRPr lang="nl-NL" dirty="0"/>
          </a:p>
        </p:txBody>
      </p:sp>
      <p:sp>
        <p:nvSpPr>
          <p:cNvPr id="4" name="Tijdelijke aanduiding voor dianummer 3"/>
          <p:cNvSpPr>
            <a:spLocks noGrp="1"/>
          </p:cNvSpPr>
          <p:nvPr>
            <p:ph type="sldNum" sz="quarter" idx="10"/>
          </p:nvPr>
        </p:nvSpPr>
        <p:spPr/>
        <p:txBody>
          <a:bodyPr/>
          <a:lstStyle/>
          <a:p>
            <a:fld id="{63A9D660-3C3E-4807-BAFB-21BD8DD67FB8}" type="slidenum">
              <a:rPr lang="nl-NL" altLang="nl-NL" smtClean="0"/>
              <a:pPr/>
              <a:t>63</a:t>
            </a:fld>
            <a:endParaRPr lang="nl-NL" altLang="nl-NL"/>
          </a:p>
        </p:txBody>
      </p:sp>
    </p:spTree>
    <p:extLst>
      <p:ext uri="{BB962C8B-B14F-4D97-AF65-F5344CB8AC3E}">
        <p14:creationId xmlns:p14="http://schemas.microsoft.com/office/powerpoint/2010/main" val="4089168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1" dirty="0" smtClean="0"/>
              <a:t>Waar komt radon vandaan? </a:t>
            </a:r>
          </a:p>
          <a:p>
            <a:r>
              <a:rPr lang="nl-NL" dirty="0" smtClean="0"/>
              <a:t>Radon ontstaat uit radium, dat van nature voorkomt in vrijwel elke bodemsoort. Het zit daarom ook in steenachtige bouwmaterialen zoals beton. Omdat radon gasvormig is, zal een gedeelte ontwijken (exhaleren). De hoeveelheid radon die vrijkomt hangt niet alleen af van de radiumconcentratie, maar ook van de materiaaleigenschappen.</a:t>
            </a:r>
          </a:p>
          <a:p>
            <a:endParaRPr lang="nl-NL" dirty="0" smtClean="0"/>
          </a:p>
          <a:p>
            <a:r>
              <a:rPr lang="nl-NL" dirty="0" smtClean="0"/>
              <a:t>Radon is een radioactief edelgas dat van nature overal voorkomt. Als radon vervalt, ontstaat er een serie kortlevende vervalproducten die allemaal radioactief zijn. Deze vervalproducten zijn niet gasvormig en hechten zich daarom aan stofdeeltjes (</a:t>
            </a:r>
            <a:r>
              <a:rPr lang="nl-NL" dirty="0" err="1" smtClean="0"/>
              <a:t>aërosolen</a:t>
            </a:r>
            <a:r>
              <a:rPr lang="nl-NL" dirty="0" smtClean="0"/>
              <a:t>). Als die worden ingeademd kunnen ze achterblijven in de luchtwegen en daar straling afgeven.</a:t>
            </a:r>
          </a:p>
          <a:p>
            <a:endParaRPr lang="nl-NL" dirty="0" smtClean="0"/>
          </a:p>
          <a:p>
            <a:r>
              <a:rPr lang="nl-NL" dirty="0" smtClean="0"/>
              <a:t>Straling van ingeademde vervalproducten van radon beschadigt het longweefsel. Dit verhoogt de kans op longkanker. Rokers lopen extra gevaar. Dit komt allereerst omdat er door roken meer stofdeeltjes in het binnenmilieu vrijkomen, waar radonvervalproducten zich aan kunnen hechten. Daarnaast versterken de schadelijke gezondheidseffecten van tabaksrook en radon elkaar. Blootstelling aan radon leidt naar schatting tot enkele honderden extra gevallen van longkanker per jaar.</a:t>
            </a:r>
          </a:p>
          <a:p>
            <a:r>
              <a:rPr lang="en-US" dirty="0" smtClean="0"/>
              <a:t>Wat </a:t>
            </a:r>
            <a:r>
              <a:rPr lang="en-US" dirty="0" err="1" smtClean="0"/>
              <a:t>betekent</a:t>
            </a:r>
            <a:r>
              <a:rPr lang="en-US" baseline="0" dirty="0" smtClean="0"/>
              <a:t> </a:t>
            </a:r>
            <a:r>
              <a:rPr lang="en-US" baseline="0" dirty="0" err="1" smtClean="0"/>
              <a:t>dit</a:t>
            </a:r>
            <a:r>
              <a:rPr lang="en-US" baseline="0" dirty="0" smtClean="0"/>
              <a:t>?</a:t>
            </a:r>
          </a:p>
          <a:p>
            <a:endParaRPr lang="en-US" baseline="0" dirty="0" smtClean="0"/>
          </a:p>
          <a:p>
            <a:r>
              <a:rPr lang="en-US" dirty="0" err="1" smtClean="0"/>
              <a:t>Er</a:t>
            </a:r>
            <a:r>
              <a:rPr lang="en-US" dirty="0" smtClean="0"/>
              <a:t> is </a:t>
            </a:r>
            <a:r>
              <a:rPr lang="en-US" dirty="0" err="1" smtClean="0"/>
              <a:t>geen</a:t>
            </a:r>
            <a:r>
              <a:rPr lang="en-US" dirty="0" smtClean="0"/>
              <a:t> </a:t>
            </a:r>
            <a:r>
              <a:rPr lang="en-US" dirty="0" err="1" smtClean="0"/>
              <a:t>veilige</a:t>
            </a:r>
            <a:r>
              <a:rPr lang="en-US" dirty="0" smtClean="0"/>
              <a:t> </a:t>
            </a:r>
            <a:r>
              <a:rPr lang="en-US" dirty="0" err="1" smtClean="0"/>
              <a:t>dosis</a:t>
            </a:r>
            <a:r>
              <a:rPr lang="en-US" dirty="0" smtClean="0"/>
              <a:t> </a:t>
            </a:r>
            <a:r>
              <a:rPr lang="en-US" dirty="0" err="1" smtClean="0"/>
              <a:t>voor</a:t>
            </a:r>
            <a:r>
              <a:rPr lang="en-US" dirty="0" smtClean="0"/>
              <a:t> </a:t>
            </a:r>
            <a:r>
              <a:rPr lang="en-US" dirty="0" err="1" smtClean="0"/>
              <a:t>carcinogene</a:t>
            </a:r>
            <a:r>
              <a:rPr lang="en-US" dirty="0" smtClean="0"/>
              <a:t> </a:t>
            </a:r>
            <a:r>
              <a:rPr lang="en-US" dirty="0" err="1" smtClean="0"/>
              <a:t>stoffen</a:t>
            </a:r>
            <a:r>
              <a:rPr lang="en-US" dirty="0" smtClean="0"/>
              <a:t>.</a:t>
            </a:r>
          </a:p>
          <a:p>
            <a:endParaRPr lang="en-US" dirty="0" smtClean="0"/>
          </a:p>
          <a:p>
            <a:r>
              <a:rPr lang="en-US" dirty="0" smtClean="0"/>
              <a:t>Bruce Ames himself argued against linear dose-response extrapolation from the high dose used in carcinogenesis tests in animal systems to the lower dose of chemicals normally encountered in human exposure, as the results may be false positives due to </a:t>
            </a:r>
            <a:r>
              <a:rPr lang="en-US" dirty="0" err="1" smtClean="0">
                <a:hlinkClick r:id="rId3" tooltip="Mitogenic"/>
              </a:rPr>
              <a:t>mitogenic</a:t>
            </a:r>
            <a:r>
              <a:rPr lang="en-US" dirty="0" smtClean="0"/>
              <a:t> response caused by the artificially high dose of chemicals used in such tests.</a:t>
            </a:r>
            <a:r>
              <a:rPr lang="en-US" baseline="30000" dirty="0" smtClean="0">
                <a:hlinkClick r:id="rId4"/>
              </a:rPr>
              <a:t>[14]</a:t>
            </a:r>
            <a:r>
              <a:rPr lang="en-US" baseline="30000" dirty="0" smtClean="0">
                <a:hlinkClick r:id="rId5"/>
              </a:rPr>
              <a:t>[15]</a:t>
            </a:r>
            <a:r>
              <a:rPr lang="en-US" dirty="0" smtClean="0"/>
              <a:t> He also cautioned against the "hysteria over tiny traces of chemicals that may or may not cause cancer", that "completely drives out the major risks you should be aware of."</a:t>
            </a:r>
            <a:r>
              <a:rPr lang="en-US" baseline="30000" dirty="0" smtClean="0">
                <a:hlinkClick r:id="rId6"/>
              </a:rPr>
              <a:t>[16]</a:t>
            </a:r>
            <a:endParaRPr lang="en-US" dirty="0" smtClean="0"/>
          </a:p>
          <a:p>
            <a:endParaRPr lang="nl-NL" dirty="0" smtClean="0"/>
          </a:p>
          <a:p>
            <a:endParaRPr lang="nl-NL" dirty="0" smtClean="0"/>
          </a:p>
          <a:p>
            <a:endParaRPr lang="nl-NL" dirty="0"/>
          </a:p>
        </p:txBody>
      </p:sp>
      <p:sp>
        <p:nvSpPr>
          <p:cNvPr id="4" name="Tijdelijke aanduiding voor dianummer 3"/>
          <p:cNvSpPr>
            <a:spLocks noGrp="1"/>
          </p:cNvSpPr>
          <p:nvPr>
            <p:ph type="sldNum" sz="quarter" idx="10"/>
          </p:nvPr>
        </p:nvSpPr>
        <p:spPr/>
        <p:txBody>
          <a:bodyPr/>
          <a:lstStyle/>
          <a:p>
            <a:fld id="{63A9D660-3C3E-4807-BAFB-21BD8DD67FB8}" type="slidenum">
              <a:rPr lang="nl-NL" altLang="nl-NL" smtClean="0"/>
              <a:pPr/>
              <a:t>64</a:t>
            </a:fld>
            <a:endParaRPr lang="nl-NL" altLang="nl-NL"/>
          </a:p>
        </p:txBody>
      </p:sp>
    </p:spTree>
    <p:extLst>
      <p:ext uri="{BB962C8B-B14F-4D97-AF65-F5344CB8AC3E}">
        <p14:creationId xmlns:p14="http://schemas.microsoft.com/office/powerpoint/2010/main" val="35313541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smtClean="0">
                <a:ln>
                  <a:noFill/>
                </a:ln>
                <a:solidFill>
                  <a:srgbClr val="000000"/>
                </a:solidFill>
                <a:latin typeface="Arial" pitchFamily="18"/>
                <a:ea typeface="Arial" pitchFamily="2"/>
                <a:cs typeface="Arial" pitchFamily="2"/>
              </a:rPr>
              <a:t>Salmonella </a:t>
            </a:r>
            <a:r>
              <a:rPr lang="en-US" sz="1200" b="0" i="0" u="none" strike="noStrike" baseline="0" dirty="0" err="1" smtClean="0">
                <a:ln>
                  <a:noFill/>
                </a:ln>
                <a:solidFill>
                  <a:srgbClr val="000000"/>
                </a:solidFill>
                <a:latin typeface="Arial" pitchFamily="18"/>
                <a:ea typeface="Arial" pitchFamily="2"/>
                <a:cs typeface="Arial" pitchFamily="2"/>
              </a:rPr>
              <a:t>typhimurium</a:t>
            </a:r>
            <a:endParaRPr lang="en-US" sz="1200" b="0" i="0" u="none" strike="noStrike" baseline="0" dirty="0" smtClean="0">
              <a:ln>
                <a:noFill/>
              </a:ln>
              <a:solidFill>
                <a:srgbClr val="000000"/>
              </a:solidFill>
              <a:latin typeface="Arial" pitchFamily="18"/>
              <a:ea typeface="Arial" pitchFamily="2"/>
              <a:cs typeface="Arial" pitchFamily="2"/>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smtClean="0">
                <a:ln>
                  <a:noFill/>
                </a:ln>
                <a:solidFill>
                  <a:srgbClr val="000000"/>
                </a:solidFill>
                <a:latin typeface="Arial" pitchFamily="18"/>
                <a:ea typeface="Arial" pitchFamily="2"/>
                <a:cs typeface="Arial" pitchFamily="2"/>
              </a:rPr>
              <a:t>his auxotroph</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smtClean="0">
                <a:ln>
                  <a:noFill/>
                </a:ln>
                <a:solidFill>
                  <a:srgbClr val="000000"/>
                </a:solidFill>
                <a:latin typeface="Arial" pitchFamily="18"/>
                <a:ea typeface="Arial" pitchFamily="2"/>
                <a:cs typeface="Arial" pitchFamily="2"/>
              </a:rPr>
              <a:t>Test measures the reversion of the mutation. Ability to grow on medium lacking histidine</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200" b="0" i="0" u="none" strike="noStrike" baseline="0" dirty="0" smtClean="0">
              <a:ln>
                <a:noFill/>
              </a:ln>
              <a:solidFill>
                <a:srgbClr val="000000"/>
              </a:solidFill>
              <a:latin typeface="Arial" pitchFamily="18"/>
              <a:ea typeface="Arial" pitchFamily="2"/>
              <a:cs typeface="Arial" pitchFamily="2"/>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err="1" smtClean="0">
                <a:ln>
                  <a:noFill/>
                </a:ln>
                <a:solidFill>
                  <a:srgbClr val="000000"/>
                </a:solidFill>
                <a:latin typeface="Arial" pitchFamily="18"/>
                <a:ea typeface="Arial" pitchFamily="2"/>
                <a:cs typeface="Arial" pitchFamily="2"/>
              </a:rPr>
              <a:t>Mutaties</a:t>
            </a:r>
            <a:r>
              <a:rPr lang="en-US" sz="1200" b="0" i="0" u="none" strike="noStrike" baseline="0" dirty="0" smtClean="0">
                <a:ln>
                  <a:noFill/>
                </a:ln>
                <a:solidFill>
                  <a:srgbClr val="000000"/>
                </a:solidFill>
                <a:latin typeface="Arial" pitchFamily="18"/>
                <a:ea typeface="Arial" pitchFamily="2"/>
                <a:cs typeface="Arial" pitchFamily="2"/>
              </a:rPr>
              <a:t> in DNA</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err="1" smtClean="0">
                <a:ln>
                  <a:noFill/>
                </a:ln>
                <a:solidFill>
                  <a:srgbClr val="000000"/>
                </a:solidFill>
                <a:latin typeface="Arial" pitchFamily="18"/>
                <a:ea typeface="Arial" pitchFamily="2"/>
                <a:cs typeface="Arial" pitchFamily="2"/>
              </a:rPr>
              <a:t>Reparatie</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genen</a:t>
            </a:r>
            <a:r>
              <a:rPr lang="en-US" sz="1200" b="0" i="0" u="none" strike="noStrike" baseline="0" dirty="0" smtClean="0">
                <a:ln>
                  <a:noFill/>
                </a:ln>
                <a:solidFill>
                  <a:srgbClr val="000000"/>
                </a:solidFill>
                <a:latin typeface="Arial" pitchFamily="18"/>
                <a:ea typeface="Arial" pitchFamily="2"/>
                <a:cs typeface="Arial" pitchFamily="2"/>
              </a:rPr>
              <a:t>.</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smtClean="0">
                <a:ln>
                  <a:noFill/>
                </a:ln>
                <a:solidFill>
                  <a:srgbClr val="000000"/>
                </a:solidFill>
                <a:latin typeface="Arial" pitchFamily="18"/>
                <a:ea typeface="Arial" pitchFamily="2"/>
                <a:cs typeface="Arial" pitchFamily="2"/>
              </a:rPr>
              <a:t>Extra </a:t>
            </a:r>
            <a:r>
              <a:rPr lang="en-US" sz="1200" b="0" i="0" u="none" strike="noStrike" baseline="0" dirty="0" err="1" smtClean="0">
                <a:ln>
                  <a:noFill/>
                </a:ln>
                <a:solidFill>
                  <a:srgbClr val="000000"/>
                </a:solidFill>
                <a:latin typeface="Arial" pitchFamily="18"/>
                <a:ea typeface="Arial" pitchFamily="2"/>
                <a:cs typeface="Arial" pitchFamily="2"/>
              </a:rPr>
              <a:t>gevoelig</a:t>
            </a:r>
            <a:endParaRPr lang="en-US" sz="1200" b="0" i="0" u="none" strike="noStrike" baseline="0" dirty="0" smtClean="0">
              <a:ln>
                <a:noFill/>
              </a:ln>
              <a:solidFill>
                <a:srgbClr val="000000"/>
              </a:solidFill>
              <a:latin typeface="Arial" pitchFamily="18"/>
              <a:ea typeface="Arial" pitchFamily="2"/>
              <a:cs typeface="Arial" pitchFamily="2"/>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200" b="0" i="0" u="none" strike="noStrike" baseline="0" dirty="0" smtClean="0">
              <a:ln>
                <a:noFill/>
              </a:ln>
              <a:solidFill>
                <a:srgbClr val="000000"/>
              </a:solidFill>
              <a:latin typeface="Arial" pitchFamily="18"/>
              <a:ea typeface="Arial" pitchFamily="2"/>
              <a:cs typeface="Arial" pitchFamily="2"/>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200" b="0" i="0" u="none" strike="noStrike" baseline="0" dirty="0" smtClean="0">
              <a:ln>
                <a:noFill/>
              </a:ln>
              <a:solidFill>
                <a:srgbClr val="000000"/>
              </a:solidFill>
              <a:latin typeface="Arial" pitchFamily="18"/>
              <a:ea typeface="Arial" pitchFamily="2"/>
              <a:cs typeface="Arial" pitchFamily="2"/>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err="1" smtClean="0">
                <a:ln>
                  <a:noFill/>
                </a:ln>
                <a:solidFill>
                  <a:srgbClr val="000000"/>
                </a:solidFill>
                <a:latin typeface="Arial" pitchFamily="18"/>
                <a:ea typeface="Arial" pitchFamily="2"/>
                <a:cs typeface="Arial" pitchFamily="2"/>
              </a:rPr>
              <a:t>Stammen</a:t>
            </a:r>
            <a:r>
              <a:rPr lang="en-US" sz="1200" b="0" i="0" u="none" strike="noStrike" baseline="0" dirty="0" smtClean="0">
                <a:ln>
                  <a:noFill/>
                </a:ln>
                <a:solidFill>
                  <a:srgbClr val="000000"/>
                </a:solidFill>
                <a:latin typeface="Arial" pitchFamily="18"/>
                <a:ea typeface="Arial" pitchFamily="2"/>
                <a:cs typeface="Arial" pitchFamily="2"/>
              </a:rPr>
              <a:t> </a:t>
            </a:r>
            <a:r>
              <a:rPr lang="en-US" sz="1200" b="0" i="0" u="none" strike="noStrike" baseline="0" dirty="0" err="1" smtClean="0">
                <a:ln>
                  <a:noFill/>
                </a:ln>
                <a:solidFill>
                  <a:srgbClr val="000000"/>
                </a:solidFill>
                <a:latin typeface="Arial" pitchFamily="18"/>
                <a:ea typeface="Arial" pitchFamily="2"/>
                <a:cs typeface="Arial" pitchFamily="2"/>
              </a:rPr>
              <a:t>voor</a:t>
            </a:r>
            <a:r>
              <a:rPr lang="en-US" sz="1200" b="0" i="0" u="none" strike="noStrike" baseline="0" dirty="0" smtClean="0">
                <a:ln>
                  <a:noFill/>
                </a:ln>
                <a:solidFill>
                  <a:srgbClr val="000000"/>
                </a:solidFill>
                <a:latin typeface="Arial" pitchFamily="18"/>
                <a:ea typeface="Arial" pitchFamily="2"/>
                <a:cs typeface="Arial" pitchFamily="2"/>
              </a:rPr>
              <a:t>:</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err="1" smtClean="0">
                <a:ln>
                  <a:noFill/>
                </a:ln>
                <a:solidFill>
                  <a:srgbClr val="000000"/>
                </a:solidFill>
                <a:latin typeface="Arial" pitchFamily="18"/>
                <a:ea typeface="Arial" pitchFamily="2"/>
                <a:cs typeface="Arial" pitchFamily="2"/>
              </a:rPr>
              <a:t>Substituties</a:t>
            </a:r>
            <a:endParaRPr lang="en-US" sz="1200" b="0" i="0" u="none" strike="noStrike" baseline="0" dirty="0" smtClean="0">
              <a:ln>
                <a:noFill/>
              </a:ln>
              <a:solidFill>
                <a:srgbClr val="000000"/>
              </a:solidFill>
              <a:latin typeface="Arial" pitchFamily="18"/>
              <a:ea typeface="Arial" pitchFamily="2"/>
              <a:cs typeface="Arial" pitchFamily="2"/>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smtClean="0">
                <a:ln>
                  <a:noFill/>
                </a:ln>
                <a:solidFill>
                  <a:srgbClr val="000000"/>
                </a:solidFill>
                <a:latin typeface="Arial" pitchFamily="18"/>
                <a:ea typeface="Arial" pitchFamily="2"/>
                <a:cs typeface="Arial" pitchFamily="2"/>
              </a:rPr>
              <a:t>Frame shifts</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b="0" i="0" u="none" strike="noStrike" baseline="0" dirty="0" smtClean="0">
                <a:ln>
                  <a:noFill/>
                </a:ln>
                <a:solidFill>
                  <a:srgbClr val="000000"/>
                </a:solidFill>
                <a:latin typeface="Arial" pitchFamily="18"/>
                <a:ea typeface="Arial" pitchFamily="2"/>
                <a:cs typeface="Arial" pitchFamily="2"/>
              </a:rPr>
              <a:t>Etc.</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200" b="0" i="0" u="none" strike="noStrike" baseline="0" dirty="0" smtClean="0">
              <a:ln>
                <a:noFill/>
              </a:ln>
              <a:solidFill>
                <a:srgbClr val="000000"/>
              </a:solidFill>
              <a:latin typeface="Arial" pitchFamily="18"/>
              <a:ea typeface="Arial" pitchFamily="2"/>
              <a:cs typeface="Arial" pitchFamily="2"/>
            </a:endParaRPr>
          </a:p>
          <a:p>
            <a:r>
              <a:rPr lang="en-US" sz="1200" b="0" i="0" u="none" strike="noStrike" baseline="0" dirty="0" err="1" smtClean="0">
                <a:ln>
                  <a:noFill/>
                </a:ln>
                <a:solidFill>
                  <a:srgbClr val="000000"/>
                </a:solidFill>
                <a:latin typeface="Arial" pitchFamily="18"/>
                <a:ea typeface="Arial" pitchFamily="2"/>
                <a:cs typeface="Arial" pitchFamily="2"/>
              </a:rPr>
              <a:t>Waarom</a:t>
            </a:r>
            <a:r>
              <a:rPr lang="en-US" sz="1200" b="0" i="0" u="none" strike="noStrike" baseline="0" dirty="0" smtClean="0">
                <a:ln>
                  <a:noFill/>
                </a:ln>
                <a:solidFill>
                  <a:srgbClr val="000000"/>
                </a:solidFill>
                <a:latin typeface="Arial" pitchFamily="18"/>
                <a:ea typeface="Arial" pitchFamily="2"/>
                <a:cs typeface="Arial" pitchFamily="2"/>
              </a:rPr>
              <a:t> liver enzymes?</a:t>
            </a:r>
          </a:p>
          <a:p>
            <a:endParaRPr lang="en-US" sz="1200" b="0" i="0" u="none" strike="noStrike" baseline="0" dirty="0" smtClean="0">
              <a:ln>
                <a:noFill/>
              </a:ln>
              <a:solidFill>
                <a:srgbClr val="000000"/>
              </a:solidFill>
              <a:latin typeface="Arial" pitchFamily="18"/>
              <a:cs typeface="Arial" pitchFamily="2"/>
            </a:endParaRPr>
          </a:p>
          <a:p>
            <a:r>
              <a:rPr lang="en-US" dirty="0" smtClean="0"/>
              <a:t>Rat liver extract is optionally added to simulate the effect of </a:t>
            </a:r>
            <a:r>
              <a:rPr lang="en-US" dirty="0" smtClean="0">
                <a:hlinkClick r:id="rId3" tooltip="Metabolism"/>
              </a:rPr>
              <a:t>metabolism</a:t>
            </a:r>
            <a:r>
              <a:rPr lang="en-US" dirty="0" smtClean="0"/>
              <a:t>, as some compounds, like </a:t>
            </a:r>
            <a:r>
              <a:rPr lang="en-US" dirty="0" smtClean="0">
                <a:hlinkClick r:id="rId4" tooltip="Benzo(a)pyrene"/>
              </a:rPr>
              <a:t>benzo[</a:t>
            </a:r>
            <a:r>
              <a:rPr lang="en-US" i="1" dirty="0" smtClean="0">
                <a:hlinkClick r:id="rId4" tooltip="Benzo(a)pyrene"/>
              </a:rPr>
              <a:t>a</a:t>
            </a:r>
            <a:r>
              <a:rPr lang="en-US" dirty="0" smtClean="0">
                <a:hlinkClick r:id="rId4" tooltip="Benzo(a)pyrene"/>
              </a:rPr>
              <a:t>]</a:t>
            </a:r>
            <a:r>
              <a:rPr lang="en-US" dirty="0" err="1" smtClean="0">
                <a:hlinkClick r:id="rId4" tooltip="Benzo(a)pyrene"/>
              </a:rPr>
              <a:t>pyrene</a:t>
            </a:r>
            <a:r>
              <a:rPr lang="en-US" dirty="0" smtClean="0"/>
              <a:t>, are not mutagenic themselves but their metabolic products are.</a:t>
            </a:r>
            <a:r>
              <a:rPr lang="en-US" baseline="30000" dirty="0" smtClean="0">
                <a:hlinkClick r:id="rId5"/>
              </a:rPr>
              <a:t>[3]</a:t>
            </a:r>
            <a:endParaRPr lang="en-US" dirty="0" smtClean="0"/>
          </a:p>
          <a:p>
            <a:endParaRPr lang="nl-NL" dirty="0"/>
          </a:p>
        </p:txBody>
      </p:sp>
      <p:sp>
        <p:nvSpPr>
          <p:cNvPr id="4" name="Tijdelijke aanduiding voor dianummer 3"/>
          <p:cNvSpPr>
            <a:spLocks noGrp="1"/>
          </p:cNvSpPr>
          <p:nvPr>
            <p:ph type="sldNum" sz="quarter" idx="10"/>
          </p:nvPr>
        </p:nvSpPr>
        <p:spPr/>
        <p:txBody>
          <a:bodyPr/>
          <a:lstStyle/>
          <a:p>
            <a:fld id="{63A9D660-3C3E-4807-BAFB-21BD8DD67FB8}" type="slidenum">
              <a:rPr lang="nl-NL" altLang="nl-NL" smtClean="0"/>
              <a:pPr/>
              <a:t>66</a:t>
            </a:fld>
            <a:endParaRPr lang="nl-NL" altLang="nl-NL"/>
          </a:p>
        </p:txBody>
      </p:sp>
    </p:spTree>
    <p:extLst>
      <p:ext uri="{BB962C8B-B14F-4D97-AF65-F5344CB8AC3E}">
        <p14:creationId xmlns:p14="http://schemas.microsoft.com/office/powerpoint/2010/main" val="19963835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Geel: de pH is gezakt dus er is groei.</a:t>
            </a:r>
            <a:endParaRPr lang="nl-NL" dirty="0"/>
          </a:p>
        </p:txBody>
      </p:sp>
      <p:sp>
        <p:nvSpPr>
          <p:cNvPr id="4" name="Slide Number Placeholder 3"/>
          <p:cNvSpPr>
            <a:spLocks noGrp="1"/>
          </p:cNvSpPr>
          <p:nvPr>
            <p:ph type="sldNum" sz="quarter" idx="10"/>
          </p:nvPr>
        </p:nvSpPr>
        <p:spPr/>
        <p:txBody>
          <a:bodyPr/>
          <a:lstStyle/>
          <a:p>
            <a:fld id="{DB12D697-7C52-45D9-B6EA-4CD0F5C3AF44}" type="slidenum">
              <a:rPr lang="nl-NL" smtClean="0"/>
              <a:t>67</a:t>
            </a:fld>
            <a:endParaRPr lang="nl-NL"/>
          </a:p>
        </p:txBody>
      </p:sp>
    </p:spTree>
    <p:extLst>
      <p:ext uri="{BB962C8B-B14F-4D97-AF65-F5344CB8AC3E}">
        <p14:creationId xmlns:p14="http://schemas.microsoft.com/office/powerpoint/2010/main" val="25947401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smtClean="0"/>
              <a:t>Achondorplasie</a:t>
            </a:r>
            <a:r>
              <a:rPr lang="nl-NL" dirty="0" smtClean="0"/>
              <a:t>: dwerggroei.</a:t>
            </a:r>
          </a:p>
          <a:p>
            <a:r>
              <a:rPr lang="nl-NL" dirty="0" smtClean="0"/>
              <a:t>FGFR2:</a:t>
            </a:r>
          </a:p>
          <a:p>
            <a:pPr rtl="0"/>
            <a:r>
              <a:rPr lang="en-US" dirty="0" smtClean="0"/>
              <a:t>Achondroplasia is caused by a mutation in </a:t>
            </a:r>
            <a:r>
              <a:rPr lang="en-US" dirty="0" smtClean="0">
                <a:hlinkClick r:id="rId3" tooltip="Fibroblast growth factor receptor 3"/>
              </a:rPr>
              <a:t>Fibroblast growth factor receptor 3</a:t>
            </a:r>
            <a:r>
              <a:rPr lang="en-US" dirty="0" smtClean="0"/>
              <a:t> (FGFR3). In normal development FGFR3 has a negative regulatory effect on bone growth. In achondroplasia, the mutated form of the receptor is constitutively active and this leads to severely shortened bones. The effect is </a:t>
            </a:r>
            <a:r>
              <a:rPr lang="en-US" dirty="0" smtClean="0">
                <a:hlinkClick r:id="rId4" tooltip="Dominance (genetics)"/>
              </a:rPr>
              <a:t>genetically dominant</a:t>
            </a:r>
            <a:r>
              <a:rPr lang="en-US" dirty="0" smtClean="0"/>
              <a:t>, with one mutant copy of the FGFR3 gene being sufficient to cause achondroplasia, while two copies of the mutant gene are invariably fatal (recessive lethal) before or shortly after birth (known as a </a:t>
            </a:r>
            <a:r>
              <a:rPr lang="en-US" dirty="0" smtClean="0">
                <a:hlinkClick r:id="rId5" tooltip="Lethal alleles"/>
              </a:rPr>
              <a:t>lethal allele</a:t>
            </a:r>
            <a:r>
              <a:rPr lang="en-US" dirty="0" smtClean="0"/>
              <a:t>). A person with achondroplasia thus has a 50% chance of passing dwarfism to each of their offspring. People with achondroplasia can be born to parents that do not have the condition due to </a:t>
            </a:r>
            <a:r>
              <a:rPr lang="en-US" dirty="0" smtClean="0">
                <a:hlinkClick r:id="rId6" tooltip="Mutation"/>
              </a:rPr>
              <a:t>spontaneous mutation</a:t>
            </a:r>
            <a:r>
              <a:rPr lang="en-US" dirty="0" smtClean="0"/>
              <a:t>.</a:t>
            </a:r>
            <a:r>
              <a:rPr lang="en-US" baseline="30000" dirty="0" smtClean="0">
                <a:hlinkClick r:id="rId7"/>
              </a:rPr>
              <a:t>[2]</a:t>
            </a:r>
            <a:endParaRPr lang="en-US" dirty="0" smtClean="0"/>
          </a:p>
          <a:p>
            <a:pPr rtl="0"/>
            <a:r>
              <a:rPr lang="en-US" dirty="0" smtClean="0"/>
              <a:t>New gene mutations leading to achondroplasia are associated with </a:t>
            </a:r>
            <a:r>
              <a:rPr lang="en-US" dirty="0" smtClean="0">
                <a:hlinkClick r:id="rId8" tooltip="Paternal age effect"/>
              </a:rPr>
              <a:t>increasing paternal age</a:t>
            </a:r>
            <a:r>
              <a:rPr lang="en-US" baseline="30000" dirty="0" smtClean="0">
                <a:hlinkClick r:id="rId9"/>
              </a:rPr>
              <a:t>[3]</a:t>
            </a:r>
            <a:r>
              <a:rPr lang="en-US" dirty="0" smtClean="0"/>
              <a:t> (over 35 years old). Studies have demonstrated that new gene mutations for achondroplasia are exclusively inherited from the father and occur during </a:t>
            </a:r>
            <a:r>
              <a:rPr lang="en-US" dirty="0" smtClean="0">
                <a:hlinkClick r:id="rId10" tooltip="Spermatogenesis"/>
              </a:rPr>
              <a:t>spermatogenesis</a:t>
            </a:r>
            <a:r>
              <a:rPr lang="en-US" dirty="0" smtClean="0"/>
              <a:t>; it is theorized that </a:t>
            </a:r>
            <a:r>
              <a:rPr lang="en-US" dirty="0" smtClean="0">
                <a:hlinkClick r:id="rId11" tooltip="Oogenesis"/>
              </a:rPr>
              <a:t>oogenesis</a:t>
            </a:r>
            <a:r>
              <a:rPr lang="en-US" dirty="0" smtClean="0"/>
              <a:t> has some regulatory mechanism that prevents the mutation occurring in females.</a:t>
            </a:r>
          </a:p>
          <a:p>
            <a:endParaRPr lang="nl-NL" dirty="0" smtClean="0"/>
          </a:p>
          <a:p>
            <a:r>
              <a:rPr lang="nl-NL" dirty="0" err="1" smtClean="0"/>
              <a:t>Marfan</a:t>
            </a:r>
            <a:r>
              <a:rPr lang="nl-NL" dirty="0" smtClean="0"/>
              <a:t> syndroom: Heel veel verschillende verschijnselen. </a:t>
            </a:r>
          </a:p>
          <a:p>
            <a:endParaRPr lang="nl-NL" dirty="0"/>
          </a:p>
        </p:txBody>
      </p:sp>
      <p:sp>
        <p:nvSpPr>
          <p:cNvPr id="4" name="Tijdelijke aanduiding voor dianummer 3"/>
          <p:cNvSpPr>
            <a:spLocks noGrp="1"/>
          </p:cNvSpPr>
          <p:nvPr>
            <p:ph type="sldNum" sz="quarter" idx="10"/>
          </p:nvPr>
        </p:nvSpPr>
        <p:spPr/>
        <p:txBody>
          <a:bodyPr/>
          <a:lstStyle/>
          <a:p>
            <a:fld id="{63A9D660-3C3E-4807-BAFB-21BD8DD67FB8}" type="slidenum">
              <a:rPr lang="nl-NL" altLang="nl-NL" smtClean="0"/>
              <a:pPr/>
              <a:t>70</a:t>
            </a:fld>
            <a:endParaRPr lang="nl-NL" altLang="nl-NL"/>
          </a:p>
        </p:txBody>
      </p:sp>
    </p:spTree>
    <p:extLst>
      <p:ext uri="{BB962C8B-B14F-4D97-AF65-F5344CB8AC3E}">
        <p14:creationId xmlns:p14="http://schemas.microsoft.com/office/powerpoint/2010/main" val="5373724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smtClean="0"/>
              <a:t>Achondorplasie</a:t>
            </a:r>
            <a:r>
              <a:rPr lang="nl-NL" dirty="0" smtClean="0"/>
              <a:t>: dwerggroei.</a:t>
            </a:r>
          </a:p>
          <a:p>
            <a:r>
              <a:rPr lang="nl-NL" dirty="0" smtClean="0"/>
              <a:t>FGFR2:</a:t>
            </a:r>
          </a:p>
          <a:p>
            <a:pPr rtl="0"/>
            <a:r>
              <a:rPr lang="en-US" dirty="0" smtClean="0"/>
              <a:t>Achondroplasia is caused by a mutation in </a:t>
            </a:r>
            <a:r>
              <a:rPr lang="en-US" dirty="0" smtClean="0">
                <a:hlinkClick r:id="rId3" tooltip="Fibroblast growth factor receptor 3"/>
              </a:rPr>
              <a:t>Fibroblast growth factor receptor 3</a:t>
            </a:r>
            <a:r>
              <a:rPr lang="en-US" dirty="0" smtClean="0"/>
              <a:t> (FGFR3). In normal development FGFR3 has a negative regulatory effect on bone growth. In achondroplasia, the mutated form of the receptor is constitutively active and this leads to severely shortened bones. The effect is </a:t>
            </a:r>
            <a:r>
              <a:rPr lang="en-US" dirty="0" smtClean="0">
                <a:hlinkClick r:id="rId4" tooltip="Dominance (genetics)"/>
              </a:rPr>
              <a:t>genetically dominant</a:t>
            </a:r>
            <a:r>
              <a:rPr lang="en-US" dirty="0" smtClean="0"/>
              <a:t>, with one mutant copy of the FGFR3 gene being sufficient to cause achondroplasia, while two copies of the mutant gene are invariably fatal (recessive lethal) before or shortly after birth (known as a </a:t>
            </a:r>
            <a:r>
              <a:rPr lang="en-US" dirty="0" smtClean="0">
                <a:hlinkClick r:id="rId5" tooltip="Lethal alleles"/>
              </a:rPr>
              <a:t>lethal allele</a:t>
            </a:r>
            <a:r>
              <a:rPr lang="en-US" dirty="0" smtClean="0"/>
              <a:t>). A person with achondroplasia thus has a 50% chance of passing dwarfism to each of their offspring. People with achondroplasia can be born to parents that do not have the condition due to </a:t>
            </a:r>
            <a:r>
              <a:rPr lang="en-US" dirty="0" smtClean="0">
                <a:hlinkClick r:id="rId6" tooltip="Mutation"/>
              </a:rPr>
              <a:t>spontaneous mutation</a:t>
            </a:r>
            <a:r>
              <a:rPr lang="en-US" dirty="0" smtClean="0"/>
              <a:t>.</a:t>
            </a:r>
            <a:r>
              <a:rPr lang="en-US" baseline="30000" dirty="0" smtClean="0">
                <a:hlinkClick r:id="rId7"/>
              </a:rPr>
              <a:t>[2]</a:t>
            </a:r>
            <a:endParaRPr lang="en-US" dirty="0" smtClean="0"/>
          </a:p>
          <a:p>
            <a:pPr rtl="0"/>
            <a:r>
              <a:rPr lang="en-US" dirty="0" smtClean="0"/>
              <a:t>New gene mutations leading to achondroplasia are associated with </a:t>
            </a:r>
            <a:r>
              <a:rPr lang="en-US" dirty="0" smtClean="0">
                <a:hlinkClick r:id="rId8" tooltip="Paternal age effect"/>
              </a:rPr>
              <a:t>increasing paternal age</a:t>
            </a:r>
            <a:r>
              <a:rPr lang="en-US" baseline="30000" dirty="0" smtClean="0">
                <a:hlinkClick r:id="rId9"/>
              </a:rPr>
              <a:t>[3]</a:t>
            </a:r>
            <a:r>
              <a:rPr lang="en-US" dirty="0" smtClean="0"/>
              <a:t> (over 35 years old). Studies have demonstrated that new gene mutations for achondroplasia are exclusively inherited from the father and occur during </a:t>
            </a:r>
            <a:r>
              <a:rPr lang="en-US" dirty="0" smtClean="0">
                <a:hlinkClick r:id="rId10" tooltip="Spermatogenesis"/>
              </a:rPr>
              <a:t>spermatogenesis</a:t>
            </a:r>
            <a:r>
              <a:rPr lang="en-US" dirty="0" smtClean="0"/>
              <a:t>; it is theorized that </a:t>
            </a:r>
            <a:r>
              <a:rPr lang="en-US" dirty="0" smtClean="0">
                <a:hlinkClick r:id="rId11" tooltip="Oogenesis"/>
              </a:rPr>
              <a:t>oogenesis</a:t>
            </a:r>
            <a:r>
              <a:rPr lang="en-US" dirty="0" smtClean="0"/>
              <a:t> has some regulatory mechanism that prevents the mutation occurring in females.</a:t>
            </a:r>
          </a:p>
          <a:p>
            <a:endParaRPr lang="nl-NL" dirty="0" smtClean="0"/>
          </a:p>
          <a:p>
            <a:r>
              <a:rPr lang="nl-NL" dirty="0" err="1" smtClean="0"/>
              <a:t>Marfan</a:t>
            </a:r>
            <a:r>
              <a:rPr lang="nl-NL" dirty="0" smtClean="0"/>
              <a:t> syndroom: Heel veel verschillende verschijnselen. </a:t>
            </a:r>
          </a:p>
          <a:p>
            <a:endParaRPr lang="nl-NL" dirty="0"/>
          </a:p>
        </p:txBody>
      </p:sp>
      <p:sp>
        <p:nvSpPr>
          <p:cNvPr id="4" name="Tijdelijke aanduiding voor dianummer 3"/>
          <p:cNvSpPr>
            <a:spLocks noGrp="1"/>
          </p:cNvSpPr>
          <p:nvPr>
            <p:ph type="sldNum" sz="quarter" idx="10"/>
          </p:nvPr>
        </p:nvSpPr>
        <p:spPr/>
        <p:txBody>
          <a:bodyPr/>
          <a:lstStyle/>
          <a:p>
            <a:fld id="{63A9D660-3C3E-4807-BAFB-21BD8DD67FB8}" type="slidenum">
              <a:rPr lang="nl-NL" altLang="nl-NL" smtClean="0"/>
              <a:pPr/>
              <a:t>71</a:t>
            </a:fld>
            <a:endParaRPr lang="nl-NL" altLang="nl-NL"/>
          </a:p>
        </p:txBody>
      </p:sp>
    </p:spTree>
    <p:extLst>
      <p:ext uri="{BB962C8B-B14F-4D97-AF65-F5344CB8AC3E}">
        <p14:creationId xmlns:p14="http://schemas.microsoft.com/office/powerpoint/2010/main" val="2820137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3251200" y="506413"/>
            <a:ext cx="3370263" cy="252730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986832" y="3202707"/>
            <a:ext cx="7898829" cy="3033859"/>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pPr marL="0" marR="0" indent="0" algn="l" defTabSz="914400" rtl="0" eaLnBrk="1" fontAlgn="auto" latinLnBrk="0" hangingPunct="1">
              <a:lnSpc>
                <a:spcPct val="100000"/>
              </a:lnSpc>
              <a:spcBef>
                <a:spcPts val="448"/>
              </a:spcBef>
              <a:spcAft>
                <a:spcPts val="0"/>
              </a:spcAft>
              <a:buClrTx/>
              <a:buSzTx/>
              <a:buFontTx/>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r>
              <a:rPr lang="en-US" dirty="0" err="1" smtClean="0"/>
              <a:t>Transitie</a:t>
            </a:r>
            <a:r>
              <a:rPr lang="en-US" dirty="0" smtClean="0"/>
              <a:t> of </a:t>
            </a:r>
            <a:r>
              <a:rPr lang="en-US" dirty="0" err="1" smtClean="0"/>
              <a:t>transversie</a:t>
            </a:r>
            <a:r>
              <a:rPr lang="en-US" dirty="0" smtClean="0"/>
              <a:t>?</a:t>
            </a:r>
          </a:p>
          <a:p>
            <a:endParaRPr lang="en-US" dirty="0"/>
          </a:p>
        </p:txBody>
      </p:sp>
    </p:spTree>
    <p:extLst>
      <p:ext uri="{BB962C8B-B14F-4D97-AF65-F5344CB8AC3E}">
        <p14:creationId xmlns:p14="http://schemas.microsoft.com/office/powerpoint/2010/main" val="625322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3251200" y="506413"/>
            <a:ext cx="3370263" cy="252730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986832" y="3202707"/>
            <a:ext cx="7898829" cy="3033859"/>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pPr marL="0" marR="0" indent="0" algn="l" defTabSz="914400" rtl="0" eaLnBrk="1" fontAlgn="auto" latinLnBrk="0" hangingPunct="1">
              <a:lnSpc>
                <a:spcPct val="100000"/>
              </a:lnSpc>
              <a:spcBef>
                <a:spcPts val="448"/>
              </a:spcBef>
              <a:spcAft>
                <a:spcPts val="0"/>
              </a:spcAft>
              <a:buClrTx/>
              <a:buSzTx/>
              <a:buFontTx/>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defRPr/>
            </a:pPr>
            <a:r>
              <a:rPr lang="en-US" dirty="0" err="1" smtClean="0"/>
              <a:t>Transitie</a:t>
            </a:r>
            <a:r>
              <a:rPr lang="en-US" dirty="0" smtClean="0"/>
              <a:t> of </a:t>
            </a:r>
            <a:r>
              <a:rPr lang="en-US" dirty="0" err="1" smtClean="0"/>
              <a:t>transversie</a:t>
            </a:r>
            <a:r>
              <a:rPr lang="en-US" dirty="0" smtClean="0"/>
              <a:t>?</a:t>
            </a:r>
          </a:p>
          <a:p>
            <a:endParaRPr lang="en-US" dirty="0" smtClean="0"/>
          </a:p>
          <a:p>
            <a:endParaRPr lang="en-US" dirty="0" smtClean="0"/>
          </a:p>
          <a:p>
            <a:r>
              <a:rPr lang="en-US" dirty="0" smtClean="0"/>
              <a:t>Wobble </a:t>
            </a:r>
            <a:r>
              <a:rPr lang="en-US" dirty="0" err="1" smtClean="0"/>
              <a:t>uitleggen</a:t>
            </a:r>
            <a:r>
              <a:rPr lang="en-US" dirty="0" smtClean="0"/>
              <a:t>.</a:t>
            </a:r>
            <a:endParaRPr lang="en-US" dirty="0"/>
          </a:p>
        </p:txBody>
      </p:sp>
    </p:spTree>
    <p:extLst>
      <p:ext uri="{BB962C8B-B14F-4D97-AF65-F5344CB8AC3E}">
        <p14:creationId xmlns:p14="http://schemas.microsoft.com/office/powerpoint/2010/main" val="3064704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lvl="0"/>
            <a:fld id="{F32998E8-4B15-4808-9676-767E97F7031E}" type="slidenum">
              <a:rPr lang="tr-TR" smtClean="0"/>
              <a:t>10</a:t>
            </a:fld>
            <a:endParaRPr lang="tr-TR"/>
          </a:p>
        </p:txBody>
      </p:sp>
    </p:spTree>
    <p:extLst>
      <p:ext uri="{BB962C8B-B14F-4D97-AF65-F5344CB8AC3E}">
        <p14:creationId xmlns:p14="http://schemas.microsoft.com/office/powerpoint/2010/main" val="3902505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08075" y="801688"/>
            <a:ext cx="5345113" cy="4010025"/>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5639" y="5078520"/>
            <a:ext cx="6048000" cy="4811400"/>
          </a:xfrm>
        </p:spPr>
        <p:txBody>
          <a:bodyPr vert="horz" compatLnSpc="1">
            <a:spAutoFit/>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pPr marL="0" indent="0" algn="l" hangingPunct="1">
              <a:spcBef>
                <a:spcPts val="448"/>
              </a:spcBef>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nl-NL" sz="1200">
              <a:solidFill>
                <a:srgbClr val="000000"/>
              </a:solidFill>
              <a:cs typeface="Mangal" pitchFamily="2"/>
            </a:endParaRPr>
          </a:p>
        </p:txBody>
      </p:sp>
    </p:spTree>
    <p:extLst>
      <p:ext uri="{BB962C8B-B14F-4D97-AF65-F5344CB8AC3E}">
        <p14:creationId xmlns:p14="http://schemas.microsoft.com/office/powerpoint/2010/main" val="3845312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08075" y="801688"/>
            <a:ext cx="5345113" cy="4010025"/>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5639" y="5078520"/>
            <a:ext cx="6048000" cy="4811400"/>
          </a:xfrm>
        </p:spPr>
        <p:txBody>
          <a:bodyPr vert="horz" compatLnSpc="1">
            <a:spAutoFit/>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pPr marL="0" indent="0" algn="l" hangingPunct="1">
              <a:spcBef>
                <a:spcPts val="448"/>
              </a:spcBef>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dirty="0" smtClean="0">
                <a:effectLst/>
              </a:rPr>
              <a:t>The </a:t>
            </a:r>
            <a:r>
              <a:rPr lang="en-US" b="1" dirty="0" err="1" smtClean="0">
                <a:effectLst/>
              </a:rPr>
              <a:t>Kozak</a:t>
            </a:r>
            <a:r>
              <a:rPr lang="en-US" b="1" dirty="0" smtClean="0">
                <a:effectLst/>
              </a:rPr>
              <a:t> consensus sequence</a:t>
            </a:r>
            <a:r>
              <a:rPr lang="en-US" dirty="0" smtClean="0">
                <a:effectLst/>
              </a:rPr>
              <a:t>, </a:t>
            </a:r>
            <a:r>
              <a:rPr lang="en-US" b="1" dirty="0" err="1" smtClean="0">
                <a:effectLst/>
              </a:rPr>
              <a:t>Kozak</a:t>
            </a:r>
            <a:r>
              <a:rPr lang="en-US" b="1" dirty="0" smtClean="0">
                <a:effectLst/>
              </a:rPr>
              <a:t> consensus</a:t>
            </a:r>
            <a:r>
              <a:rPr lang="en-US" dirty="0" smtClean="0">
                <a:effectLst/>
              </a:rPr>
              <a:t> or </a:t>
            </a:r>
            <a:r>
              <a:rPr lang="en-US" b="1" dirty="0" err="1" smtClean="0">
                <a:effectLst/>
              </a:rPr>
              <a:t>Kozak</a:t>
            </a:r>
            <a:r>
              <a:rPr lang="en-US" b="1" dirty="0" smtClean="0">
                <a:effectLst/>
              </a:rPr>
              <a:t> sequence</a:t>
            </a:r>
            <a:r>
              <a:rPr lang="en-US" dirty="0" smtClean="0">
                <a:effectLst/>
              </a:rPr>
              <a:t> is a sequence which occurs on </a:t>
            </a:r>
            <a:r>
              <a:rPr lang="en-US" dirty="0" smtClean="0">
                <a:effectLst/>
                <a:hlinkClick r:id="rId3" tooltip="Eukaryotic"/>
              </a:rPr>
              <a:t>eukaryotic</a:t>
            </a:r>
            <a:r>
              <a:rPr lang="en-US" dirty="0" smtClean="0">
                <a:effectLst/>
              </a:rPr>
              <a:t> </a:t>
            </a:r>
            <a:r>
              <a:rPr lang="en-US" dirty="0" smtClean="0">
                <a:effectLst/>
                <a:hlinkClick r:id="rId4" tooltip="MRNA"/>
              </a:rPr>
              <a:t>mRNA</a:t>
            </a:r>
            <a:r>
              <a:rPr lang="en-US" dirty="0" smtClean="0">
                <a:effectLst/>
              </a:rPr>
              <a:t> and has the </a:t>
            </a:r>
            <a:r>
              <a:rPr lang="en-US" dirty="0" smtClean="0">
                <a:effectLst/>
                <a:hlinkClick r:id="rId5" tooltip="Consensus sequence"/>
              </a:rPr>
              <a:t>consensus</a:t>
            </a:r>
            <a:r>
              <a:rPr lang="en-US" dirty="0" smtClean="0">
                <a:effectLst/>
              </a:rPr>
              <a:t> (</a:t>
            </a:r>
            <a:r>
              <a:rPr lang="en-US" dirty="0" err="1" smtClean="0">
                <a:effectLst/>
              </a:rPr>
              <a:t>gcc</a:t>
            </a:r>
            <a:r>
              <a:rPr lang="en-US" dirty="0" smtClean="0">
                <a:effectLst/>
              </a:rPr>
              <a:t>)</a:t>
            </a:r>
            <a:r>
              <a:rPr lang="en-US" dirty="0" err="1" smtClean="0">
                <a:effectLst/>
              </a:rPr>
              <a:t>gccRccAUGG</a:t>
            </a:r>
            <a:r>
              <a:rPr lang="en-US" dirty="0" smtClean="0">
                <a:effectLst/>
              </a:rPr>
              <a:t>. The </a:t>
            </a:r>
            <a:r>
              <a:rPr lang="en-US" dirty="0" err="1" smtClean="0">
                <a:effectLst/>
              </a:rPr>
              <a:t>Kozak</a:t>
            </a:r>
            <a:r>
              <a:rPr lang="en-US" dirty="0" smtClean="0">
                <a:effectLst/>
              </a:rPr>
              <a:t> consensus sequence plays a major role in the initiation of the </a:t>
            </a:r>
            <a:r>
              <a:rPr lang="en-US" dirty="0" smtClean="0">
                <a:effectLst/>
                <a:hlinkClick r:id="rId6" tooltip="Translation (biology)"/>
              </a:rPr>
              <a:t>translation process</a:t>
            </a:r>
            <a:r>
              <a:rPr lang="en-US" dirty="0" smtClean="0">
                <a:effectLst/>
              </a:rPr>
              <a:t>.</a:t>
            </a:r>
            <a:r>
              <a:rPr lang="en-US" baseline="30000" dirty="0" smtClean="0">
                <a:effectLst/>
                <a:hlinkClick r:id="rId7"/>
              </a:rPr>
              <a:t>[1]</a:t>
            </a:r>
            <a:r>
              <a:rPr lang="en-US" dirty="0" smtClean="0">
                <a:effectLst/>
              </a:rPr>
              <a:t> The sequence was named after the scientist who discovered it, </a:t>
            </a:r>
            <a:r>
              <a:rPr lang="en-US" dirty="0" smtClean="0">
                <a:effectLst/>
                <a:hlinkClick r:id="rId8" tooltip="Marilyn Kozak"/>
              </a:rPr>
              <a:t>Marilyn </a:t>
            </a:r>
            <a:r>
              <a:rPr lang="en-US" dirty="0" err="1" smtClean="0">
                <a:effectLst/>
                <a:hlinkClick r:id="rId8" tooltip="Marilyn Kozak"/>
              </a:rPr>
              <a:t>Kozak</a:t>
            </a:r>
            <a:r>
              <a:rPr lang="en-US" dirty="0" smtClean="0">
                <a:effectLst/>
              </a:rPr>
              <a:t>. </a:t>
            </a:r>
          </a:p>
          <a:p>
            <a:pPr marL="0" indent="0" algn="l" hangingPunct="1">
              <a:spcBef>
                <a:spcPts val="448"/>
              </a:spcBef>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200" dirty="0" smtClean="0">
              <a:solidFill>
                <a:srgbClr val="000000"/>
              </a:solidFill>
              <a:effectLst/>
              <a:cs typeface="Mangal" pitchFamily="2"/>
            </a:endParaRPr>
          </a:p>
          <a:p>
            <a:pPr marL="0" indent="0" algn="l" hangingPunct="1">
              <a:spcBef>
                <a:spcPts val="448"/>
              </a:spcBef>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dirty="0" smtClean="0">
                <a:solidFill>
                  <a:srgbClr val="000000"/>
                </a:solidFill>
                <a:effectLst/>
                <a:cs typeface="Mangal" pitchFamily="2"/>
              </a:rPr>
              <a:t>3’UTR: hoe </a:t>
            </a:r>
            <a:r>
              <a:rPr lang="en-US" sz="1200" dirty="0" err="1" smtClean="0">
                <a:solidFill>
                  <a:srgbClr val="000000"/>
                </a:solidFill>
                <a:effectLst/>
                <a:cs typeface="Mangal" pitchFamily="2"/>
              </a:rPr>
              <a:t>lang</a:t>
            </a:r>
            <a:r>
              <a:rPr lang="en-US" sz="1200" dirty="0" smtClean="0">
                <a:solidFill>
                  <a:srgbClr val="000000"/>
                </a:solidFill>
                <a:effectLst/>
                <a:cs typeface="Mangal" pitchFamily="2"/>
              </a:rPr>
              <a:t> </a:t>
            </a:r>
            <a:r>
              <a:rPr lang="en-US" sz="1200" dirty="0" err="1" smtClean="0">
                <a:solidFill>
                  <a:srgbClr val="000000"/>
                </a:solidFill>
                <a:effectLst/>
                <a:cs typeface="Mangal" pitchFamily="2"/>
              </a:rPr>
              <a:t>blijft</a:t>
            </a:r>
            <a:r>
              <a:rPr lang="en-US" sz="1200" dirty="0" smtClean="0">
                <a:solidFill>
                  <a:srgbClr val="000000"/>
                </a:solidFill>
                <a:effectLst/>
                <a:cs typeface="Mangal" pitchFamily="2"/>
              </a:rPr>
              <a:t> het mRNA </a:t>
            </a:r>
            <a:r>
              <a:rPr lang="en-US" sz="1200" dirty="0" err="1" smtClean="0">
                <a:solidFill>
                  <a:srgbClr val="000000"/>
                </a:solidFill>
                <a:effectLst/>
                <a:cs typeface="Mangal" pitchFamily="2"/>
              </a:rPr>
              <a:t>aanwezig</a:t>
            </a:r>
            <a:r>
              <a:rPr lang="en-US" sz="1200" dirty="0" smtClean="0">
                <a:solidFill>
                  <a:srgbClr val="000000"/>
                </a:solidFill>
                <a:effectLst/>
                <a:cs typeface="Mangal" pitchFamily="2"/>
              </a:rPr>
              <a:t> in de </a:t>
            </a:r>
            <a:r>
              <a:rPr lang="en-US" sz="1200" dirty="0" err="1" smtClean="0">
                <a:solidFill>
                  <a:srgbClr val="000000"/>
                </a:solidFill>
                <a:effectLst/>
                <a:cs typeface="Mangal" pitchFamily="2"/>
              </a:rPr>
              <a:t>cel</a:t>
            </a:r>
            <a:r>
              <a:rPr lang="en-US" sz="1200" dirty="0" smtClean="0">
                <a:solidFill>
                  <a:srgbClr val="000000"/>
                </a:solidFill>
                <a:effectLst/>
                <a:cs typeface="Mangal" pitchFamily="2"/>
              </a:rPr>
              <a:t>. “</a:t>
            </a:r>
            <a:r>
              <a:rPr lang="en-US" sz="1200" dirty="0" err="1" smtClean="0">
                <a:solidFill>
                  <a:srgbClr val="000000"/>
                </a:solidFill>
                <a:effectLst/>
                <a:cs typeface="Mangal" pitchFamily="2"/>
              </a:rPr>
              <a:t>Levensduur</a:t>
            </a:r>
            <a:r>
              <a:rPr lang="en-US" sz="1200" dirty="0" smtClean="0">
                <a:solidFill>
                  <a:srgbClr val="000000"/>
                </a:solidFill>
                <a:effectLst/>
                <a:cs typeface="Mangal" pitchFamily="2"/>
              </a:rPr>
              <a:t>”.</a:t>
            </a:r>
            <a:endParaRPr lang="nl-NL" sz="1200" dirty="0">
              <a:solidFill>
                <a:srgbClr val="000000"/>
              </a:solidFill>
              <a:cs typeface="Mangal" pitchFamily="2"/>
            </a:endParaRPr>
          </a:p>
        </p:txBody>
      </p:sp>
    </p:spTree>
    <p:extLst>
      <p:ext uri="{BB962C8B-B14F-4D97-AF65-F5344CB8AC3E}">
        <p14:creationId xmlns:p14="http://schemas.microsoft.com/office/powerpoint/2010/main" val="1796305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08075" y="801688"/>
            <a:ext cx="5345113" cy="4010025"/>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5639" y="5078520"/>
            <a:ext cx="6048000" cy="4811400"/>
          </a:xfrm>
        </p:spPr>
        <p:txBody>
          <a:bodyPr vert="horz" compatLnSpc="1">
            <a:spAutoFit/>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pPr marL="0" indent="0" algn="l" hangingPunct="1">
              <a:spcBef>
                <a:spcPts val="448"/>
              </a:spcBef>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dirty="0" smtClean="0">
                <a:effectLst/>
              </a:rPr>
              <a:t>The </a:t>
            </a:r>
            <a:r>
              <a:rPr lang="en-US" b="1" dirty="0" err="1" smtClean="0">
                <a:effectLst/>
              </a:rPr>
              <a:t>Kozak</a:t>
            </a:r>
            <a:r>
              <a:rPr lang="en-US" b="1" dirty="0" smtClean="0">
                <a:effectLst/>
              </a:rPr>
              <a:t> consensus sequence</a:t>
            </a:r>
            <a:r>
              <a:rPr lang="en-US" dirty="0" smtClean="0">
                <a:effectLst/>
              </a:rPr>
              <a:t>, </a:t>
            </a:r>
            <a:r>
              <a:rPr lang="en-US" b="1" dirty="0" err="1" smtClean="0">
                <a:effectLst/>
              </a:rPr>
              <a:t>Kozak</a:t>
            </a:r>
            <a:r>
              <a:rPr lang="en-US" b="1" dirty="0" smtClean="0">
                <a:effectLst/>
              </a:rPr>
              <a:t> consensus</a:t>
            </a:r>
            <a:r>
              <a:rPr lang="en-US" dirty="0" smtClean="0">
                <a:effectLst/>
              </a:rPr>
              <a:t> or </a:t>
            </a:r>
            <a:r>
              <a:rPr lang="en-US" b="1" dirty="0" err="1" smtClean="0">
                <a:effectLst/>
              </a:rPr>
              <a:t>Kozak</a:t>
            </a:r>
            <a:r>
              <a:rPr lang="en-US" b="1" dirty="0" smtClean="0">
                <a:effectLst/>
              </a:rPr>
              <a:t> sequence</a:t>
            </a:r>
            <a:r>
              <a:rPr lang="en-US" dirty="0" smtClean="0">
                <a:effectLst/>
              </a:rPr>
              <a:t> is a sequence which occurs on </a:t>
            </a:r>
            <a:r>
              <a:rPr lang="en-US" dirty="0" smtClean="0">
                <a:effectLst/>
                <a:hlinkClick r:id="rId3" tooltip="Eukaryotic"/>
              </a:rPr>
              <a:t>eukaryotic</a:t>
            </a:r>
            <a:r>
              <a:rPr lang="en-US" dirty="0" smtClean="0">
                <a:effectLst/>
              </a:rPr>
              <a:t> </a:t>
            </a:r>
            <a:r>
              <a:rPr lang="en-US" dirty="0" smtClean="0">
                <a:effectLst/>
                <a:hlinkClick r:id="rId4" tooltip="MRNA"/>
              </a:rPr>
              <a:t>mRNA</a:t>
            </a:r>
            <a:r>
              <a:rPr lang="en-US" dirty="0" smtClean="0">
                <a:effectLst/>
              </a:rPr>
              <a:t> and has the </a:t>
            </a:r>
            <a:r>
              <a:rPr lang="en-US" dirty="0" smtClean="0">
                <a:effectLst/>
                <a:hlinkClick r:id="rId5" tooltip="Consensus sequence"/>
              </a:rPr>
              <a:t>consensus</a:t>
            </a:r>
            <a:r>
              <a:rPr lang="en-US" dirty="0" smtClean="0">
                <a:effectLst/>
              </a:rPr>
              <a:t> (</a:t>
            </a:r>
            <a:r>
              <a:rPr lang="en-US" dirty="0" err="1" smtClean="0">
                <a:effectLst/>
              </a:rPr>
              <a:t>gcc</a:t>
            </a:r>
            <a:r>
              <a:rPr lang="en-US" dirty="0" smtClean="0">
                <a:effectLst/>
              </a:rPr>
              <a:t>)</a:t>
            </a:r>
            <a:r>
              <a:rPr lang="en-US" dirty="0" err="1" smtClean="0">
                <a:effectLst/>
              </a:rPr>
              <a:t>gccRccAUGG</a:t>
            </a:r>
            <a:r>
              <a:rPr lang="en-US" dirty="0" smtClean="0">
                <a:effectLst/>
              </a:rPr>
              <a:t>. The </a:t>
            </a:r>
            <a:r>
              <a:rPr lang="en-US" dirty="0" err="1" smtClean="0">
                <a:effectLst/>
              </a:rPr>
              <a:t>Kozak</a:t>
            </a:r>
            <a:r>
              <a:rPr lang="en-US" dirty="0" smtClean="0">
                <a:effectLst/>
              </a:rPr>
              <a:t> consensus sequence plays a major role in the initiation of the </a:t>
            </a:r>
            <a:r>
              <a:rPr lang="en-US" dirty="0" smtClean="0">
                <a:effectLst/>
                <a:hlinkClick r:id="rId6" tooltip="Translation (biology)"/>
              </a:rPr>
              <a:t>translation process</a:t>
            </a:r>
            <a:r>
              <a:rPr lang="en-US" dirty="0" smtClean="0">
                <a:effectLst/>
              </a:rPr>
              <a:t>.</a:t>
            </a:r>
            <a:r>
              <a:rPr lang="en-US" baseline="30000" dirty="0" smtClean="0">
                <a:effectLst/>
                <a:hlinkClick r:id="rId7"/>
              </a:rPr>
              <a:t>[1]</a:t>
            </a:r>
            <a:r>
              <a:rPr lang="en-US" dirty="0" smtClean="0">
                <a:effectLst/>
              </a:rPr>
              <a:t> The sequence was named after the scientist who discovered it, </a:t>
            </a:r>
            <a:r>
              <a:rPr lang="en-US" dirty="0" smtClean="0">
                <a:effectLst/>
                <a:hlinkClick r:id="rId8" tooltip="Marilyn Kozak"/>
              </a:rPr>
              <a:t>Marilyn </a:t>
            </a:r>
            <a:r>
              <a:rPr lang="en-US" dirty="0" err="1" smtClean="0">
                <a:effectLst/>
                <a:hlinkClick r:id="rId8" tooltip="Marilyn Kozak"/>
              </a:rPr>
              <a:t>Kozak</a:t>
            </a:r>
            <a:r>
              <a:rPr lang="en-US" dirty="0" smtClean="0">
                <a:effectLst/>
              </a:rPr>
              <a:t>. </a:t>
            </a:r>
          </a:p>
          <a:p>
            <a:pPr marL="0" indent="0" algn="l" hangingPunct="1">
              <a:spcBef>
                <a:spcPts val="448"/>
              </a:spcBef>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200" dirty="0" smtClean="0">
              <a:solidFill>
                <a:srgbClr val="000000"/>
              </a:solidFill>
              <a:effectLst/>
              <a:cs typeface="Mangal" pitchFamily="2"/>
            </a:endParaRPr>
          </a:p>
          <a:p>
            <a:pPr marL="0" indent="0" algn="l" hangingPunct="1">
              <a:spcBef>
                <a:spcPts val="448"/>
              </a:spcBef>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200" dirty="0" smtClean="0">
                <a:solidFill>
                  <a:srgbClr val="000000"/>
                </a:solidFill>
                <a:effectLst/>
                <a:cs typeface="Mangal" pitchFamily="2"/>
              </a:rPr>
              <a:t>3’UTR: hoe </a:t>
            </a:r>
            <a:r>
              <a:rPr lang="en-US" sz="1200" dirty="0" err="1" smtClean="0">
                <a:solidFill>
                  <a:srgbClr val="000000"/>
                </a:solidFill>
                <a:effectLst/>
                <a:cs typeface="Mangal" pitchFamily="2"/>
              </a:rPr>
              <a:t>lang</a:t>
            </a:r>
            <a:r>
              <a:rPr lang="en-US" sz="1200" dirty="0" smtClean="0">
                <a:solidFill>
                  <a:srgbClr val="000000"/>
                </a:solidFill>
                <a:effectLst/>
                <a:cs typeface="Mangal" pitchFamily="2"/>
              </a:rPr>
              <a:t> </a:t>
            </a:r>
            <a:r>
              <a:rPr lang="en-US" sz="1200" dirty="0" err="1" smtClean="0">
                <a:solidFill>
                  <a:srgbClr val="000000"/>
                </a:solidFill>
                <a:effectLst/>
                <a:cs typeface="Mangal" pitchFamily="2"/>
              </a:rPr>
              <a:t>blijft</a:t>
            </a:r>
            <a:r>
              <a:rPr lang="en-US" sz="1200" dirty="0" smtClean="0">
                <a:solidFill>
                  <a:srgbClr val="000000"/>
                </a:solidFill>
                <a:effectLst/>
                <a:cs typeface="Mangal" pitchFamily="2"/>
              </a:rPr>
              <a:t> het mRNA </a:t>
            </a:r>
            <a:r>
              <a:rPr lang="en-US" sz="1200" dirty="0" err="1" smtClean="0">
                <a:solidFill>
                  <a:srgbClr val="000000"/>
                </a:solidFill>
                <a:effectLst/>
                <a:cs typeface="Mangal" pitchFamily="2"/>
              </a:rPr>
              <a:t>aanwezig</a:t>
            </a:r>
            <a:r>
              <a:rPr lang="en-US" sz="1200" dirty="0" smtClean="0">
                <a:solidFill>
                  <a:srgbClr val="000000"/>
                </a:solidFill>
                <a:effectLst/>
                <a:cs typeface="Mangal" pitchFamily="2"/>
              </a:rPr>
              <a:t> in de </a:t>
            </a:r>
            <a:r>
              <a:rPr lang="en-US" sz="1200" dirty="0" err="1" smtClean="0">
                <a:solidFill>
                  <a:srgbClr val="000000"/>
                </a:solidFill>
                <a:effectLst/>
                <a:cs typeface="Mangal" pitchFamily="2"/>
              </a:rPr>
              <a:t>cel</a:t>
            </a:r>
            <a:r>
              <a:rPr lang="en-US" sz="1200" dirty="0" smtClean="0">
                <a:solidFill>
                  <a:srgbClr val="000000"/>
                </a:solidFill>
                <a:effectLst/>
                <a:cs typeface="Mangal" pitchFamily="2"/>
              </a:rPr>
              <a:t>. “</a:t>
            </a:r>
            <a:r>
              <a:rPr lang="en-US" sz="1200" dirty="0" err="1" smtClean="0">
                <a:solidFill>
                  <a:srgbClr val="000000"/>
                </a:solidFill>
                <a:effectLst/>
                <a:cs typeface="Mangal" pitchFamily="2"/>
              </a:rPr>
              <a:t>Levensduur</a:t>
            </a:r>
            <a:r>
              <a:rPr lang="en-US" sz="1200" dirty="0" smtClean="0">
                <a:solidFill>
                  <a:srgbClr val="000000"/>
                </a:solidFill>
                <a:effectLst/>
                <a:cs typeface="Mangal" pitchFamily="2"/>
              </a:rPr>
              <a:t>”.</a:t>
            </a:r>
            <a:endParaRPr lang="nl-NL" sz="1200" dirty="0">
              <a:solidFill>
                <a:srgbClr val="000000"/>
              </a:solidFill>
              <a:cs typeface="Mangal" pitchFamily="2"/>
            </a:endParaRPr>
          </a:p>
        </p:txBody>
      </p:sp>
    </p:spTree>
    <p:extLst>
      <p:ext uri="{BB962C8B-B14F-4D97-AF65-F5344CB8AC3E}">
        <p14:creationId xmlns:p14="http://schemas.microsoft.com/office/powerpoint/2010/main" val="3258354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nl-NL"/>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nl-NL"/>
          </a:p>
        </p:txBody>
      </p:sp>
      <p:sp>
        <p:nvSpPr>
          <p:cNvPr id="4" name="Rectangle 4"/>
          <p:cNvSpPr>
            <a:spLocks noGrp="1" noChangeArrowheads="1"/>
          </p:cNvSpPr>
          <p:nvPr>
            <p:ph type="dt" sz="half" idx="10"/>
          </p:nvPr>
        </p:nvSpPr>
        <p:spPr>
          <a:ln/>
        </p:spPr>
        <p:txBody>
          <a:bodyPr/>
          <a:lstStyle>
            <a:lvl1pPr>
              <a:defRPr/>
            </a:lvl1pPr>
          </a:lstStyle>
          <a:p>
            <a:pPr>
              <a:defRPr/>
            </a:pPr>
            <a:endParaRPr lang="nl-NL"/>
          </a:p>
        </p:txBody>
      </p:sp>
      <p:sp>
        <p:nvSpPr>
          <p:cNvPr id="5" name="Rectangle 5"/>
          <p:cNvSpPr>
            <a:spLocks noGrp="1" noChangeArrowheads="1"/>
          </p:cNvSpPr>
          <p:nvPr>
            <p:ph type="ftr" sz="quarter" idx="11"/>
          </p:nvPr>
        </p:nvSpPr>
        <p:spPr>
          <a:ln/>
        </p:spPr>
        <p:txBody>
          <a:bodyPr/>
          <a:lstStyle>
            <a:lvl1pPr>
              <a:defRPr/>
            </a:lvl1pPr>
          </a:lstStyle>
          <a:p>
            <a:pPr>
              <a:defRPr/>
            </a:pPr>
            <a:endParaRPr lang="nl-NL"/>
          </a:p>
        </p:txBody>
      </p:sp>
      <p:sp>
        <p:nvSpPr>
          <p:cNvPr id="6" name="Rectangle 6"/>
          <p:cNvSpPr>
            <a:spLocks noGrp="1" noChangeArrowheads="1"/>
          </p:cNvSpPr>
          <p:nvPr>
            <p:ph type="sldNum" sz="quarter" idx="12"/>
          </p:nvPr>
        </p:nvSpPr>
        <p:spPr>
          <a:ln/>
        </p:spPr>
        <p:txBody>
          <a:bodyPr/>
          <a:lstStyle>
            <a:lvl1pPr>
              <a:defRPr/>
            </a:lvl1pPr>
          </a:lstStyle>
          <a:p>
            <a:fld id="{72DDEC60-141A-4083-AD1E-3D3EE6A8DA8B}" type="slidenum">
              <a:rPr lang="nl-NL" altLang="nl-NL"/>
              <a:pPr/>
              <a:t>‹nr.›</a:t>
            </a:fld>
            <a:endParaRPr lang="nl-NL" altLang="nl-NL"/>
          </a:p>
        </p:txBody>
      </p:sp>
    </p:spTree>
    <p:extLst>
      <p:ext uri="{BB962C8B-B14F-4D97-AF65-F5344CB8AC3E}">
        <p14:creationId xmlns:p14="http://schemas.microsoft.com/office/powerpoint/2010/main" val="2251404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Rectangle 4"/>
          <p:cNvSpPr>
            <a:spLocks noGrp="1" noChangeArrowheads="1"/>
          </p:cNvSpPr>
          <p:nvPr>
            <p:ph type="dt" sz="half" idx="10"/>
          </p:nvPr>
        </p:nvSpPr>
        <p:spPr>
          <a:ln/>
        </p:spPr>
        <p:txBody>
          <a:bodyPr/>
          <a:lstStyle>
            <a:lvl1pPr>
              <a:defRPr/>
            </a:lvl1pPr>
          </a:lstStyle>
          <a:p>
            <a:pPr>
              <a:defRPr/>
            </a:pPr>
            <a:endParaRPr lang="nl-NL"/>
          </a:p>
        </p:txBody>
      </p:sp>
      <p:sp>
        <p:nvSpPr>
          <p:cNvPr id="5" name="Rectangle 5"/>
          <p:cNvSpPr>
            <a:spLocks noGrp="1" noChangeArrowheads="1"/>
          </p:cNvSpPr>
          <p:nvPr>
            <p:ph type="ftr" sz="quarter" idx="11"/>
          </p:nvPr>
        </p:nvSpPr>
        <p:spPr>
          <a:ln/>
        </p:spPr>
        <p:txBody>
          <a:bodyPr/>
          <a:lstStyle>
            <a:lvl1pPr>
              <a:defRPr/>
            </a:lvl1pPr>
          </a:lstStyle>
          <a:p>
            <a:pPr>
              <a:defRPr/>
            </a:pPr>
            <a:endParaRPr lang="nl-NL"/>
          </a:p>
        </p:txBody>
      </p:sp>
      <p:sp>
        <p:nvSpPr>
          <p:cNvPr id="6" name="Rectangle 6"/>
          <p:cNvSpPr>
            <a:spLocks noGrp="1" noChangeArrowheads="1"/>
          </p:cNvSpPr>
          <p:nvPr>
            <p:ph type="sldNum" sz="quarter" idx="12"/>
          </p:nvPr>
        </p:nvSpPr>
        <p:spPr>
          <a:ln/>
        </p:spPr>
        <p:txBody>
          <a:bodyPr/>
          <a:lstStyle>
            <a:lvl1pPr>
              <a:defRPr/>
            </a:lvl1pPr>
          </a:lstStyle>
          <a:p>
            <a:fld id="{A7DB0822-0A49-49EE-BF34-854ABFBCE2F6}" type="slidenum">
              <a:rPr lang="nl-NL" altLang="nl-NL"/>
              <a:pPr/>
              <a:t>‹nr.›</a:t>
            </a:fld>
            <a:endParaRPr lang="nl-NL" altLang="nl-NL"/>
          </a:p>
        </p:txBody>
      </p:sp>
    </p:spTree>
    <p:extLst>
      <p:ext uri="{BB962C8B-B14F-4D97-AF65-F5344CB8AC3E}">
        <p14:creationId xmlns:p14="http://schemas.microsoft.com/office/powerpoint/2010/main" val="1799741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nl-NL"/>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Rectangle 4"/>
          <p:cNvSpPr>
            <a:spLocks noGrp="1" noChangeArrowheads="1"/>
          </p:cNvSpPr>
          <p:nvPr>
            <p:ph type="dt" sz="half" idx="10"/>
          </p:nvPr>
        </p:nvSpPr>
        <p:spPr>
          <a:ln/>
        </p:spPr>
        <p:txBody>
          <a:bodyPr/>
          <a:lstStyle>
            <a:lvl1pPr>
              <a:defRPr/>
            </a:lvl1pPr>
          </a:lstStyle>
          <a:p>
            <a:pPr>
              <a:defRPr/>
            </a:pPr>
            <a:endParaRPr lang="nl-NL"/>
          </a:p>
        </p:txBody>
      </p:sp>
      <p:sp>
        <p:nvSpPr>
          <p:cNvPr id="5" name="Rectangle 5"/>
          <p:cNvSpPr>
            <a:spLocks noGrp="1" noChangeArrowheads="1"/>
          </p:cNvSpPr>
          <p:nvPr>
            <p:ph type="ftr" sz="quarter" idx="11"/>
          </p:nvPr>
        </p:nvSpPr>
        <p:spPr>
          <a:ln/>
        </p:spPr>
        <p:txBody>
          <a:bodyPr/>
          <a:lstStyle>
            <a:lvl1pPr>
              <a:defRPr/>
            </a:lvl1pPr>
          </a:lstStyle>
          <a:p>
            <a:pPr>
              <a:defRPr/>
            </a:pPr>
            <a:endParaRPr lang="nl-NL"/>
          </a:p>
        </p:txBody>
      </p:sp>
      <p:sp>
        <p:nvSpPr>
          <p:cNvPr id="6" name="Rectangle 6"/>
          <p:cNvSpPr>
            <a:spLocks noGrp="1" noChangeArrowheads="1"/>
          </p:cNvSpPr>
          <p:nvPr>
            <p:ph type="sldNum" sz="quarter" idx="12"/>
          </p:nvPr>
        </p:nvSpPr>
        <p:spPr>
          <a:ln/>
        </p:spPr>
        <p:txBody>
          <a:bodyPr/>
          <a:lstStyle>
            <a:lvl1pPr>
              <a:defRPr/>
            </a:lvl1pPr>
          </a:lstStyle>
          <a:p>
            <a:fld id="{158CACAD-0C49-49CB-8BD1-537A6D867047}" type="slidenum">
              <a:rPr lang="nl-NL" altLang="nl-NL"/>
              <a:pPr/>
              <a:t>‹nr.›</a:t>
            </a:fld>
            <a:endParaRPr lang="nl-NL" altLang="nl-NL"/>
          </a:p>
        </p:txBody>
      </p:sp>
    </p:spTree>
    <p:extLst>
      <p:ext uri="{BB962C8B-B14F-4D97-AF65-F5344CB8AC3E}">
        <p14:creationId xmlns:p14="http://schemas.microsoft.com/office/powerpoint/2010/main" val="1826844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nl-NL"/>
          </a:p>
        </p:txBody>
      </p:sp>
      <p:sp>
        <p:nvSpPr>
          <p:cNvPr id="3" name="Text Placeholder 2"/>
          <p:cNvSpPr>
            <a:spLocks noGrp="1"/>
          </p:cNvSpPr>
          <p:nvPr>
            <p:ph type="body"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Rectangle 4"/>
          <p:cNvSpPr>
            <a:spLocks noGrp="1" noChangeArrowheads="1"/>
          </p:cNvSpPr>
          <p:nvPr>
            <p:ph type="dt" sz="half" idx="10"/>
          </p:nvPr>
        </p:nvSpPr>
        <p:spPr>
          <a:ln/>
        </p:spPr>
        <p:txBody>
          <a:bodyPr/>
          <a:lstStyle>
            <a:lvl1pPr>
              <a:defRPr/>
            </a:lvl1pPr>
          </a:lstStyle>
          <a:p>
            <a:pPr>
              <a:defRPr/>
            </a:pPr>
            <a:endParaRPr lang="nl-NL"/>
          </a:p>
        </p:txBody>
      </p:sp>
      <p:sp>
        <p:nvSpPr>
          <p:cNvPr id="6" name="Rectangle 5"/>
          <p:cNvSpPr>
            <a:spLocks noGrp="1" noChangeArrowheads="1"/>
          </p:cNvSpPr>
          <p:nvPr>
            <p:ph type="ftr" sz="quarter" idx="11"/>
          </p:nvPr>
        </p:nvSpPr>
        <p:spPr>
          <a:ln/>
        </p:spPr>
        <p:txBody>
          <a:bodyPr/>
          <a:lstStyle>
            <a:lvl1pPr>
              <a:defRPr/>
            </a:lvl1pPr>
          </a:lstStyle>
          <a:p>
            <a:pPr>
              <a:defRPr/>
            </a:pPr>
            <a:endParaRPr lang="nl-NL"/>
          </a:p>
        </p:txBody>
      </p:sp>
      <p:sp>
        <p:nvSpPr>
          <p:cNvPr id="7" name="Rectangle 6"/>
          <p:cNvSpPr>
            <a:spLocks noGrp="1" noChangeArrowheads="1"/>
          </p:cNvSpPr>
          <p:nvPr>
            <p:ph type="sldNum" sz="quarter" idx="12"/>
          </p:nvPr>
        </p:nvSpPr>
        <p:spPr>
          <a:ln/>
        </p:spPr>
        <p:txBody>
          <a:bodyPr/>
          <a:lstStyle>
            <a:lvl1pPr>
              <a:defRPr/>
            </a:lvl1pPr>
          </a:lstStyle>
          <a:p>
            <a:fld id="{7957D040-5CD8-4711-950E-2FD9270CD22A}" type="slidenum">
              <a:rPr lang="nl-NL" altLang="nl-NL"/>
              <a:pPr/>
              <a:t>‹nr.›</a:t>
            </a:fld>
            <a:endParaRPr lang="nl-NL" altLang="nl-NL"/>
          </a:p>
        </p:txBody>
      </p:sp>
    </p:spTree>
    <p:extLst>
      <p:ext uri="{BB962C8B-B14F-4D97-AF65-F5344CB8AC3E}">
        <p14:creationId xmlns:p14="http://schemas.microsoft.com/office/powerpoint/2010/main" val="685967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Rectangle 4"/>
          <p:cNvSpPr>
            <a:spLocks noGrp="1" noChangeArrowheads="1"/>
          </p:cNvSpPr>
          <p:nvPr>
            <p:ph type="dt" sz="half" idx="10"/>
          </p:nvPr>
        </p:nvSpPr>
        <p:spPr>
          <a:ln/>
        </p:spPr>
        <p:txBody>
          <a:bodyPr/>
          <a:lstStyle>
            <a:lvl1pPr>
              <a:defRPr/>
            </a:lvl1pPr>
          </a:lstStyle>
          <a:p>
            <a:pPr>
              <a:defRPr/>
            </a:pPr>
            <a:endParaRPr lang="nl-NL"/>
          </a:p>
        </p:txBody>
      </p:sp>
      <p:sp>
        <p:nvSpPr>
          <p:cNvPr id="5" name="Rectangle 5"/>
          <p:cNvSpPr>
            <a:spLocks noGrp="1" noChangeArrowheads="1"/>
          </p:cNvSpPr>
          <p:nvPr>
            <p:ph type="ftr" sz="quarter" idx="11"/>
          </p:nvPr>
        </p:nvSpPr>
        <p:spPr>
          <a:ln/>
        </p:spPr>
        <p:txBody>
          <a:bodyPr/>
          <a:lstStyle>
            <a:lvl1pPr>
              <a:defRPr/>
            </a:lvl1pPr>
          </a:lstStyle>
          <a:p>
            <a:pPr>
              <a:defRPr/>
            </a:pPr>
            <a:endParaRPr lang="nl-NL"/>
          </a:p>
        </p:txBody>
      </p:sp>
      <p:sp>
        <p:nvSpPr>
          <p:cNvPr id="6" name="Rectangle 6"/>
          <p:cNvSpPr>
            <a:spLocks noGrp="1" noChangeArrowheads="1"/>
          </p:cNvSpPr>
          <p:nvPr>
            <p:ph type="sldNum" sz="quarter" idx="12"/>
          </p:nvPr>
        </p:nvSpPr>
        <p:spPr>
          <a:ln/>
        </p:spPr>
        <p:txBody>
          <a:bodyPr/>
          <a:lstStyle>
            <a:lvl1pPr>
              <a:defRPr/>
            </a:lvl1pPr>
          </a:lstStyle>
          <a:p>
            <a:fld id="{ECB6BDD6-D48C-4ECE-8CFE-864A8D72F9F6}" type="slidenum">
              <a:rPr lang="nl-NL" altLang="nl-NL"/>
              <a:pPr/>
              <a:t>‹nr.›</a:t>
            </a:fld>
            <a:endParaRPr lang="nl-NL" altLang="nl-NL"/>
          </a:p>
        </p:txBody>
      </p:sp>
    </p:spTree>
    <p:extLst>
      <p:ext uri="{BB962C8B-B14F-4D97-AF65-F5344CB8AC3E}">
        <p14:creationId xmlns:p14="http://schemas.microsoft.com/office/powerpoint/2010/main" val="1486900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nl-N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nl-NL"/>
          </a:p>
        </p:txBody>
      </p:sp>
      <p:sp>
        <p:nvSpPr>
          <p:cNvPr id="5" name="Rectangle 5"/>
          <p:cNvSpPr>
            <a:spLocks noGrp="1" noChangeArrowheads="1"/>
          </p:cNvSpPr>
          <p:nvPr>
            <p:ph type="ftr" sz="quarter" idx="11"/>
          </p:nvPr>
        </p:nvSpPr>
        <p:spPr>
          <a:ln/>
        </p:spPr>
        <p:txBody>
          <a:bodyPr/>
          <a:lstStyle>
            <a:lvl1pPr>
              <a:defRPr/>
            </a:lvl1pPr>
          </a:lstStyle>
          <a:p>
            <a:pPr>
              <a:defRPr/>
            </a:pPr>
            <a:endParaRPr lang="nl-NL"/>
          </a:p>
        </p:txBody>
      </p:sp>
      <p:sp>
        <p:nvSpPr>
          <p:cNvPr id="6" name="Rectangle 6"/>
          <p:cNvSpPr>
            <a:spLocks noGrp="1" noChangeArrowheads="1"/>
          </p:cNvSpPr>
          <p:nvPr>
            <p:ph type="sldNum" sz="quarter" idx="12"/>
          </p:nvPr>
        </p:nvSpPr>
        <p:spPr>
          <a:ln/>
        </p:spPr>
        <p:txBody>
          <a:bodyPr/>
          <a:lstStyle>
            <a:lvl1pPr>
              <a:defRPr/>
            </a:lvl1pPr>
          </a:lstStyle>
          <a:p>
            <a:fld id="{48C0F71B-A82F-4088-9D14-C31124207C9E}" type="slidenum">
              <a:rPr lang="nl-NL" altLang="nl-NL"/>
              <a:pPr/>
              <a:t>‹nr.›</a:t>
            </a:fld>
            <a:endParaRPr lang="nl-NL" altLang="nl-NL"/>
          </a:p>
        </p:txBody>
      </p:sp>
    </p:spTree>
    <p:extLst>
      <p:ext uri="{BB962C8B-B14F-4D97-AF65-F5344CB8AC3E}">
        <p14:creationId xmlns:p14="http://schemas.microsoft.com/office/powerpoint/2010/main" val="297047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Rectangle 4"/>
          <p:cNvSpPr>
            <a:spLocks noGrp="1" noChangeArrowheads="1"/>
          </p:cNvSpPr>
          <p:nvPr>
            <p:ph type="dt" sz="half" idx="10"/>
          </p:nvPr>
        </p:nvSpPr>
        <p:spPr>
          <a:ln/>
        </p:spPr>
        <p:txBody>
          <a:bodyPr/>
          <a:lstStyle>
            <a:lvl1pPr>
              <a:defRPr/>
            </a:lvl1pPr>
          </a:lstStyle>
          <a:p>
            <a:pPr>
              <a:defRPr/>
            </a:pPr>
            <a:endParaRPr lang="nl-NL"/>
          </a:p>
        </p:txBody>
      </p:sp>
      <p:sp>
        <p:nvSpPr>
          <p:cNvPr id="6" name="Rectangle 5"/>
          <p:cNvSpPr>
            <a:spLocks noGrp="1" noChangeArrowheads="1"/>
          </p:cNvSpPr>
          <p:nvPr>
            <p:ph type="ftr" sz="quarter" idx="11"/>
          </p:nvPr>
        </p:nvSpPr>
        <p:spPr>
          <a:ln/>
        </p:spPr>
        <p:txBody>
          <a:bodyPr/>
          <a:lstStyle>
            <a:lvl1pPr>
              <a:defRPr/>
            </a:lvl1pPr>
          </a:lstStyle>
          <a:p>
            <a:pPr>
              <a:defRPr/>
            </a:pPr>
            <a:endParaRPr lang="nl-NL"/>
          </a:p>
        </p:txBody>
      </p:sp>
      <p:sp>
        <p:nvSpPr>
          <p:cNvPr id="7" name="Rectangle 6"/>
          <p:cNvSpPr>
            <a:spLocks noGrp="1" noChangeArrowheads="1"/>
          </p:cNvSpPr>
          <p:nvPr>
            <p:ph type="sldNum" sz="quarter" idx="12"/>
          </p:nvPr>
        </p:nvSpPr>
        <p:spPr>
          <a:ln/>
        </p:spPr>
        <p:txBody>
          <a:bodyPr/>
          <a:lstStyle>
            <a:lvl1pPr>
              <a:defRPr/>
            </a:lvl1pPr>
          </a:lstStyle>
          <a:p>
            <a:fld id="{4EDB24D9-61AD-40FD-A6EE-EF38DCE97373}" type="slidenum">
              <a:rPr lang="nl-NL" altLang="nl-NL"/>
              <a:pPr/>
              <a:t>‹nr.›</a:t>
            </a:fld>
            <a:endParaRPr lang="nl-NL" altLang="nl-NL"/>
          </a:p>
        </p:txBody>
      </p:sp>
    </p:spTree>
    <p:extLst>
      <p:ext uri="{BB962C8B-B14F-4D97-AF65-F5344CB8AC3E}">
        <p14:creationId xmlns:p14="http://schemas.microsoft.com/office/powerpoint/2010/main" val="3363010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nl-N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7" name="Rectangle 4"/>
          <p:cNvSpPr>
            <a:spLocks noGrp="1" noChangeArrowheads="1"/>
          </p:cNvSpPr>
          <p:nvPr>
            <p:ph type="dt" sz="half" idx="10"/>
          </p:nvPr>
        </p:nvSpPr>
        <p:spPr>
          <a:ln/>
        </p:spPr>
        <p:txBody>
          <a:bodyPr/>
          <a:lstStyle>
            <a:lvl1pPr>
              <a:defRPr/>
            </a:lvl1pPr>
          </a:lstStyle>
          <a:p>
            <a:pPr>
              <a:defRPr/>
            </a:pPr>
            <a:endParaRPr lang="nl-NL"/>
          </a:p>
        </p:txBody>
      </p:sp>
      <p:sp>
        <p:nvSpPr>
          <p:cNvPr id="8" name="Rectangle 5"/>
          <p:cNvSpPr>
            <a:spLocks noGrp="1" noChangeArrowheads="1"/>
          </p:cNvSpPr>
          <p:nvPr>
            <p:ph type="ftr" sz="quarter" idx="11"/>
          </p:nvPr>
        </p:nvSpPr>
        <p:spPr>
          <a:ln/>
        </p:spPr>
        <p:txBody>
          <a:bodyPr/>
          <a:lstStyle>
            <a:lvl1pPr>
              <a:defRPr/>
            </a:lvl1pPr>
          </a:lstStyle>
          <a:p>
            <a:pPr>
              <a:defRPr/>
            </a:pPr>
            <a:endParaRPr lang="nl-NL"/>
          </a:p>
        </p:txBody>
      </p:sp>
      <p:sp>
        <p:nvSpPr>
          <p:cNvPr id="9" name="Rectangle 6"/>
          <p:cNvSpPr>
            <a:spLocks noGrp="1" noChangeArrowheads="1"/>
          </p:cNvSpPr>
          <p:nvPr>
            <p:ph type="sldNum" sz="quarter" idx="12"/>
          </p:nvPr>
        </p:nvSpPr>
        <p:spPr>
          <a:ln/>
        </p:spPr>
        <p:txBody>
          <a:bodyPr/>
          <a:lstStyle>
            <a:lvl1pPr>
              <a:defRPr/>
            </a:lvl1pPr>
          </a:lstStyle>
          <a:p>
            <a:fld id="{B51AF43C-CCB2-4FD1-BA51-781DF0C5511E}" type="slidenum">
              <a:rPr lang="nl-NL" altLang="nl-NL"/>
              <a:pPr/>
              <a:t>‹nr.›</a:t>
            </a:fld>
            <a:endParaRPr lang="nl-NL" altLang="nl-NL"/>
          </a:p>
        </p:txBody>
      </p:sp>
    </p:spTree>
    <p:extLst>
      <p:ext uri="{BB962C8B-B14F-4D97-AF65-F5344CB8AC3E}">
        <p14:creationId xmlns:p14="http://schemas.microsoft.com/office/powerpoint/2010/main" val="1431950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Rectangle 4"/>
          <p:cNvSpPr>
            <a:spLocks noGrp="1" noChangeArrowheads="1"/>
          </p:cNvSpPr>
          <p:nvPr>
            <p:ph type="dt" sz="half" idx="10"/>
          </p:nvPr>
        </p:nvSpPr>
        <p:spPr>
          <a:ln/>
        </p:spPr>
        <p:txBody>
          <a:bodyPr/>
          <a:lstStyle>
            <a:lvl1pPr>
              <a:defRPr/>
            </a:lvl1pPr>
          </a:lstStyle>
          <a:p>
            <a:pPr>
              <a:defRPr/>
            </a:pPr>
            <a:endParaRPr lang="nl-NL"/>
          </a:p>
        </p:txBody>
      </p:sp>
      <p:sp>
        <p:nvSpPr>
          <p:cNvPr id="4" name="Rectangle 5"/>
          <p:cNvSpPr>
            <a:spLocks noGrp="1" noChangeArrowheads="1"/>
          </p:cNvSpPr>
          <p:nvPr>
            <p:ph type="ftr" sz="quarter" idx="11"/>
          </p:nvPr>
        </p:nvSpPr>
        <p:spPr>
          <a:ln/>
        </p:spPr>
        <p:txBody>
          <a:bodyPr/>
          <a:lstStyle>
            <a:lvl1pPr>
              <a:defRPr/>
            </a:lvl1pPr>
          </a:lstStyle>
          <a:p>
            <a:pPr>
              <a:defRPr/>
            </a:pPr>
            <a:endParaRPr lang="nl-NL"/>
          </a:p>
        </p:txBody>
      </p:sp>
      <p:sp>
        <p:nvSpPr>
          <p:cNvPr id="5" name="Rectangle 6"/>
          <p:cNvSpPr>
            <a:spLocks noGrp="1" noChangeArrowheads="1"/>
          </p:cNvSpPr>
          <p:nvPr>
            <p:ph type="sldNum" sz="quarter" idx="12"/>
          </p:nvPr>
        </p:nvSpPr>
        <p:spPr>
          <a:ln/>
        </p:spPr>
        <p:txBody>
          <a:bodyPr/>
          <a:lstStyle>
            <a:lvl1pPr>
              <a:defRPr/>
            </a:lvl1pPr>
          </a:lstStyle>
          <a:p>
            <a:fld id="{F4EBB005-5278-4CE9-93C4-13CB8E5DD03F}" type="slidenum">
              <a:rPr lang="nl-NL" altLang="nl-NL"/>
              <a:pPr/>
              <a:t>‹nr.›</a:t>
            </a:fld>
            <a:endParaRPr lang="nl-NL" altLang="nl-NL"/>
          </a:p>
        </p:txBody>
      </p:sp>
    </p:spTree>
    <p:extLst>
      <p:ext uri="{BB962C8B-B14F-4D97-AF65-F5344CB8AC3E}">
        <p14:creationId xmlns:p14="http://schemas.microsoft.com/office/powerpoint/2010/main" val="370390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nl-NL"/>
          </a:p>
        </p:txBody>
      </p:sp>
      <p:sp>
        <p:nvSpPr>
          <p:cNvPr id="3" name="Rectangle 5"/>
          <p:cNvSpPr>
            <a:spLocks noGrp="1" noChangeArrowheads="1"/>
          </p:cNvSpPr>
          <p:nvPr>
            <p:ph type="ftr" sz="quarter" idx="11"/>
          </p:nvPr>
        </p:nvSpPr>
        <p:spPr>
          <a:ln/>
        </p:spPr>
        <p:txBody>
          <a:bodyPr/>
          <a:lstStyle>
            <a:lvl1pPr>
              <a:defRPr/>
            </a:lvl1pPr>
          </a:lstStyle>
          <a:p>
            <a:pPr>
              <a:defRPr/>
            </a:pPr>
            <a:endParaRPr lang="nl-NL"/>
          </a:p>
        </p:txBody>
      </p:sp>
      <p:sp>
        <p:nvSpPr>
          <p:cNvPr id="4" name="Rectangle 6"/>
          <p:cNvSpPr>
            <a:spLocks noGrp="1" noChangeArrowheads="1"/>
          </p:cNvSpPr>
          <p:nvPr>
            <p:ph type="sldNum" sz="quarter" idx="12"/>
          </p:nvPr>
        </p:nvSpPr>
        <p:spPr>
          <a:ln/>
        </p:spPr>
        <p:txBody>
          <a:bodyPr/>
          <a:lstStyle>
            <a:lvl1pPr>
              <a:defRPr/>
            </a:lvl1pPr>
          </a:lstStyle>
          <a:p>
            <a:fld id="{5FB1DFD6-7422-4644-8DCF-3E70D2C10972}" type="slidenum">
              <a:rPr lang="nl-NL" altLang="nl-NL"/>
              <a:pPr/>
              <a:t>‹nr.›</a:t>
            </a:fld>
            <a:endParaRPr lang="nl-NL" altLang="nl-NL"/>
          </a:p>
        </p:txBody>
      </p:sp>
    </p:spTree>
    <p:extLst>
      <p:ext uri="{BB962C8B-B14F-4D97-AF65-F5344CB8AC3E}">
        <p14:creationId xmlns:p14="http://schemas.microsoft.com/office/powerpoint/2010/main" val="2730331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nl-N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nl-NL"/>
          </a:p>
        </p:txBody>
      </p:sp>
      <p:sp>
        <p:nvSpPr>
          <p:cNvPr id="6" name="Rectangle 5"/>
          <p:cNvSpPr>
            <a:spLocks noGrp="1" noChangeArrowheads="1"/>
          </p:cNvSpPr>
          <p:nvPr>
            <p:ph type="ftr" sz="quarter" idx="11"/>
          </p:nvPr>
        </p:nvSpPr>
        <p:spPr>
          <a:ln/>
        </p:spPr>
        <p:txBody>
          <a:bodyPr/>
          <a:lstStyle>
            <a:lvl1pPr>
              <a:defRPr/>
            </a:lvl1pPr>
          </a:lstStyle>
          <a:p>
            <a:pPr>
              <a:defRPr/>
            </a:pPr>
            <a:endParaRPr lang="nl-NL"/>
          </a:p>
        </p:txBody>
      </p:sp>
      <p:sp>
        <p:nvSpPr>
          <p:cNvPr id="7" name="Rectangle 6"/>
          <p:cNvSpPr>
            <a:spLocks noGrp="1" noChangeArrowheads="1"/>
          </p:cNvSpPr>
          <p:nvPr>
            <p:ph type="sldNum" sz="quarter" idx="12"/>
          </p:nvPr>
        </p:nvSpPr>
        <p:spPr>
          <a:ln/>
        </p:spPr>
        <p:txBody>
          <a:bodyPr/>
          <a:lstStyle>
            <a:lvl1pPr>
              <a:defRPr/>
            </a:lvl1pPr>
          </a:lstStyle>
          <a:p>
            <a:fld id="{4CFBBB43-FF9C-463A-A551-94EE5793E5ED}" type="slidenum">
              <a:rPr lang="nl-NL" altLang="nl-NL"/>
              <a:pPr/>
              <a:t>‹nr.›</a:t>
            </a:fld>
            <a:endParaRPr lang="nl-NL" altLang="nl-NL"/>
          </a:p>
        </p:txBody>
      </p:sp>
    </p:spTree>
    <p:extLst>
      <p:ext uri="{BB962C8B-B14F-4D97-AF65-F5344CB8AC3E}">
        <p14:creationId xmlns:p14="http://schemas.microsoft.com/office/powerpoint/2010/main" val="3862236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nl-NL"/>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nl-NL"/>
          </a:p>
        </p:txBody>
      </p:sp>
      <p:sp>
        <p:nvSpPr>
          <p:cNvPr id="6" name="Rectangle 5"/>
          <p:cNvSpPr>
            <a:spLocks noGrp="1" noChangeArrowheads="1"/>
          </p:cNvSpPr>
          <p:nvPr>
            <p:ph type="ftr" sz="quarter" idx="11"/>
          </p:nvPr>
        </p:nvSpPr>
        <p:spPr>
          <a:ln/>
        </p:spPr>
        <p:txBody>
          <a:bodyPr/>
          <a:lstStyle>
            <a:lvl1pPr>
              <a:defRPr/>
            </a:lvl1pPr>
          </a:lstStyle>
          <a:p>
            <a:pPr>
              <a:defRPr/>
            </a:pPr>
            <a:endParaRPr lang="nl-NL"/>
          </a:p>
        </p:txBody>
      </p:sp>
      <p:sp>
        <p:nvSpPr>
          <p:cNvPr id="7" name="Rectangle 6"/>
          <p:cNvSpPr>
            <a:spLocks noGrp="1" noChangeArrowheads="1"/>
          </p:cNvSpPr>
          <p:nvPr>
            <p:ph type="sldNum" sz="quarter" idx="12"/>
          </p:nvPr>
        </p:nvSpPr>
        <p:spPr>
          <a:ln/>
        </p:spPr>
        <p:txBody>
          <a:bodyPr/>
          <a:lstStyle>
            <a:lvl1pPr>
              <a:defRPr/>
            </a:lvl1pPr>
          </a:lstStyle>
          <a:p>
            <a:fld id="{C48E9EB1-1886-48FD-BAFE-230E2A2AD31C}" type="slidenum">
              <a:rPr lang="nl-NL" altLang="nl-NL"/>
              <a:pPr/>
              <a:t>‹nr.›</a:t>
            </a:fld>
            <a:endParaRPr lang="nl-NL" altLang="nl-NL"/>
          </a:p>
        </p:txBody>
      </p:sp>
    </p:spTree>
    <p:extLst>
      <p:ext uri="{BB962C8B-B14F-4D97-AF65-F5344CB8AC3E}">
        <p14:creationId xmlns:p14="http://schemas.microsoft.com/office/powerpoint/2010/main" val="3437722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nl-NL" altLang="nl-NL"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nl-NL" altLang="nl-NL" smtClean="0"/>
              <a:t>Click to edit Master text styles</a:t>
            </a:r>
          </a:p>
          <a:p>
            <a:pPr lvl="1"/>
            <a:r>
              <a:rPr lang="nl-NL" altLang="nl-NL" smtClean="0"/>
              <a:t>Second level</a:t>
            </a:r>
          </a:p>
          <a:p>
            <a:pPr lvl="2"/>
            <a:r>
              <a:rPr lang="nl-NL" altLang="nl-NL" smtClean="0"/>
              <a:t>Third level</a:t>
            </a:r>
          </a:p>
          <a:p>
            <a:pPr lvl="3"/>
            <a:r>
              <a:rPr lang="nl-NL" altLang="nl-NL" smtClean="0"/>
              <a:t>Fourth level</a:t>
            </a:r>
          </a:p>
          <a:p>
            <a:pPr lvl="4"/>
            <a:r>
              <a:rPr lang="nl-NL" altLang="nl-NL"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cs typeface="Arial" charset="0"/>
              </a:defRPr>
            </a:lvl1pPr>
          </a:lstStyle>
          <a:p>
            <a:pPr>
              <a:defRPr/>
            </a:pPr>
            <a:endParaRPr lang="nl-NL"/>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cs typeface="Arial" charset="0"/>
              </a:defRPr>
            </a:lvl1pPr>
          </a:lstStyle>
          <a:p>
            <a:pPr>
              <a:defRPr/>
            </a:pPr>
            <a:endParaRPr lang="nl-NL"/>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C0BF09A2-6CAE-4E79-8384-37F13471BFD8}" type="slidenum">
              <a:rPr lang="nl-NL" altLang="nl-NL"/>
              <a:pPr/>
              <a:t>‹nr.›</a:t>
            </a:fld>
            <a:endParaRPr lang="nl-NL" altLang="nl-N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0.gi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4"/>
          <p:cNvSpPr txBox="1">
            <a:spLocks noChangeArrowheads="1"/>
          </p:cNvSpPr>
          <p:nvPr/>
        </p:nvSpPr>
        <p:spPr bwMode="auto">
          <a:xfrm>
            <a:off x="1216021" y="234414"/>
            <a:ext cx="65325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nl-NL" sz="4000" b="1" dirty="0">
                <a:solidFill>
                  <a:srgbClr val="FF6600"/>
                </a:solidFill>
                <a:latin typeface="Calibri" panose="020F0502020204030204" pitchFamily="34" charset="0"/>
              </a:rPr>
              <a:t>Slides </a:t>
            </a:r>
            <a:r>
              <a:rPr lang="en-US" altLang="nl-NL" sz="4000" b="1" dirty="0" err="1" smtClean="0">
                <a:solidFill>
                  <a:srgbClr val="FF6600"/>
                </a:solidFill>
                <a:latin typeface="Calibri" panose="020F0502020204030204" pitchFamily="34" charset="0"/>
              </a:rPr>
              <a:t>Hoofdstuk</a:t>
            </a:r>
            <a:r>
              <a:rPr lang="en-US" altLang="nl-NL" sz="4000" b="1" dirty="0" smtClean="0">
                <a:solidFill>
                  <a:srgbClr val="FF6600"/>
                </a:solidFill>
                <a:latin typeface="Calibri" panose="020F0502020204030204" pitchFamily="34" charset="0"/>
              </a:rPr>
              <a:t> 15</a:t>
            </a:r>
            <a:endParaRPr lang="nl-NL" altLang="nl-NL" sz="4000" b="1" dirty="0">
              <a:solidFill>
                <a:srgbClr val="FF6600"/>
              </a:solidFill>
              <a:latin typeface="Calibri" panose="020F0502020204030204" pitchFamily="34" charset="0"/>
            </a:endParaRPr>
          </a:p>
        </p:txBody>
      </p:sp>
      <p:pic>
        <p:nvPicPr>
          <p:cNvPr id="2" name="Afbeelding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651" y="1434170"/>
            <a:ext cx="7001301" cy="5188553"/>
          </a:xfrm>
          <a:prstGeom prst="rect">
            <a:avLst/>
          </a:prstGeom>
        </p:spPr>
      </p:pic>
      <p:sp>
        <p:nvSpPr>
          <p:cNvPr id="3" name="Tekstvak 2"/>
          <p:cNvSpPr txBox="1"/>
          <p:nvPr/>
        </p:nvSpPr>
        <p:spPr>
          <a:xfrm>
            <a:off x="3121819" y="821531"/>
            <a:ext cx="3364706" cy="430887"/>
          </a:xfrm>
          <a:prstGeom prst="rect">
            <a:avLst/>
          </a:prstGeom>
          <a:noFill/>
        </p:spPr>
        <p:txBody>
          <a:bodyPr wrap="square" rtlCol="0">
            <a:spAutoFit/>
          </a:bodyPr>
          <a:lstStyle/>
          <a:p>
            <a:r>
              <a:rPr lang="nl-NL" sz="2200" dirty="0" err="1" smtClean="0">
                <a:latin typeface="Calibri" panose="020F0502020204030204" pitchFamily="34" charset="0"/>
                <a:cs typeface="Calibri" panose="020F0502020204030204" pitchFamily="34" charset="0"/>
              </a:rPr>
              <a:t>Mutation</a:t>
            </a:r>
            <a:r>
              <a:rPr lang="nl-NL" sz="2200" dirty="0" smtClean="0">
                <a:latin typeface="Calibri" panose="020F0502020204030204" pitchFamily="34" charset="0"/>
                <a:cs typeface="Calibri" panose="020F0502020204030204" pitchFamily="34" charset="0"/>
              </a:rPr>
              <a:t> </a:t>
            </a:r>
            <a:r>
              <a:rPr lang="nl-NL" sz="2200" dirty="0" err="1" smtClean="0">
                <a:latin typeface="Calibri" panose="020F0502020204030204" pitchFamily="34" charset="0"/>
                <a:cs typeface="Calibri" panose="020F0502020204030204" pitchFamily="34" charset="0"/>
              </a:rPr>
              <a:t>and</a:t>
            </a:r>
            <a:r>
              <a:rPr lang="nl-NL" sz="2200" dirty="0" smtClean="0">
                <a:latin typeface="Calibri" panose="020F0502020204030204" pitchFamily="34" charset="0"/>
                <a:cs typeface="Calibri" panose="020F0502020204030204" pitchFamily="34" charset="0"/>
              </a:rPr>
              <a:t> </a:t>
            </a:r>
            <a:r>
              <a:rPr lang="nl-NL" sz="2200" dirty="0" err="1" smtClean="0">
                <a:latin typeface="Calibri" panose="020F0502020204030204" pitchFamily="34" charset="0"/>
                <a:cs typeface="Calibri" panose="020F0502020204030204" pitchFamily="34" charset="0"/>
              </a:rPr>
              <a:t>repair</a:t>
            </a:r>
            <a:endParaRPr lang="nl-NL" sz="22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
          <p:cNvSpPr/>
          <p:nvPr/>
        </p:nvSpPr>
        <p:spPr>
          <a:xfrm>
            <a:off x="408927" y="255532"/>
            <a:ext cx="7711919" cy="71006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spAutoFit/>
          </a:bodyPr>
          <a:lstStyle/>
          <a:p>
            <a:pPr marL="360359" marR="0" lvl="0" indent="-360359" algn="l" rtl="0" hangingPunct="1">
              <a:lnSpc>
                <a:spcPct val="100000"/>
              </a:lnSpc>
              <a:spcBef>
                <a:spcPts val="1998"/>
              </a:spcBef>
              <a:spcAft>
                <a:spcPts val="0"/>
              </a:spcAft>
              <a:buNone/>
              <a:tabLst>
                <a:tab pos="360359" algn="l"/>
                <a:tab pos="1274759" algn="l"/>
                <a:tab pos="2189159" algn="l"/>
                <a:tab pos="3103558" algn="l"/>
                <a:tab pos="4017959" algn="l"/>
                <a:tab pos="4932359" algn="l"/>
                <a:tab pos="5846758" algn="l"/>
                <a:tab pos="6761158" algn="l"/>
                <a:tab pos="7675559" algn="l"/>
                <a:tab pos="8589959" algn="l"/>
                <a:tab pos="9504359" algn="l"/>
                <a:tab pos="10418759" algn="l"/>
              </a:tabLst>
            </a:pPr>
            <a:r>
              <a:rPr lang="en-US" sz="4000" b="1" i="0" u="none" strike="noStrike" baseline="0" dirty="0" err="1" smtClean="0">
                <a:ln>
                  <a:noFill/>
                </a:ln>
                <a:solidFill>
                  <a:srgbClr val="FF6600"/>
                </a:solidFill>
                <a:latin typeface="Calibri" panose="020F0502020204030204" pitchFamily="34" charset="0"/>
                <a:ea typeface="Arial" pitchFamily="2"/>
                <a:cs typeface="Calibri" panose="020F0502020204030204" pitchFamily="34" charset="0"/>
              </a:rPr>
              <a:t>Transitie</a:t>
            </a:r>
            <a:r>
              <a:rPr lang="en-US" sz="4000" b="1" i="0" u="none" strike="noStrike" baseline="0" dirty="0" smtClean="0">
                <a:ln>
                  <a:noFill/>
                </a:ln>
                <a:solidFill>
                  <a:srgbClr val="FF6600"/>
                </a:solidFill>
                <a:latin typeface="Calibri" panose="020F0502020204030204" pitchFamily="34" charset="0"/>
                <a:ea typeface="Arial" pitchFamily="2"/>
                <a:cs typeface="Calibri" panose="020F0502020204030204" pitchFamily="34" charset="0"/>
              </a:rPr>
              <a:t>/</a:t>
            </a:r>
            <a:r>
              <a:rPr lang="en-US" sz="4000" b="1" i="0" u="none" strike="noStrike" baseline="0" dirty="0" err="1" smtClean="0">
                <a:ln>
                  <a:noFill/>
                </a:ln>
                <a:solidFill>
                  <a:srgbClr val="FF6600"/>
                </a:solidFill>
                <a:latin typeface="Calibri" panose="020F0502020204030204" pitchFamily="34" charset="0"/>
                <a:ea typeface="Arial" pitchFamily="2"/>
                <a:cs typeface="Calibri" panose="020F0502020204030204" pitchFamily="34" charset="0"/>
              </a:rPr>
              <a:t>transversie</a:t>
            </a:r>
            <a:endParaRPr lang="en-US" sz="4000" b="1" i="0" u="none" strike="noStrike" baseline="0" dirty="0">
              <a:ln>
                <a:noFill/>
              </a:ln>
              <a:solidFill>
                <a:srgbClr val="FF6600"/>
              </a:solidFill>
              <a:latin typeface="Calibri" panose="020F0502020204030204" pitchFamily="34" charset="0"/>
              <a:ea typeface="Arial" pitchFamily="2"/>
              <a:cs typeface="Calibri" panose="020F0502020204030204" pitchFamily="34" charset="0"/>
            </a:endParaRPr>
          </a:p>
        </p:txBody>
      </p:sp>
      <p:sp>
        <p:nvSpPr>
          <p:cNvPr id="5" name="Rechthoek 4"/>
          <p:cNvSpPr/>
          <p:nvPr/>
        </p:nvSpPr>
        <p:spPr>
          <a:xfrm>
            <a:off x="408927" y="2465116"/>
            <a:ext cx="3698769" cy="1200329"/>
          </a:xfrm>
          <a:prstGeom prst="rect">
            <a:avLst/>
          </a:prstGeom>
        </p:spPr>
        <p:txBody>
          <a:bodyPr wrap="none">
            <a:spAutoFit/>
          </a:bodyPr>
          <a:lstStyle/>
          <a:p>
            <a:endParaRPr lang="en-US" sz="2400" dirty="0" smtClean="0">
              <a:latin typeface="Calibri" panose="020F0502020204030204" pitchFamily="34" charset="0"/>
              <a:cs typeface="Calibri" panose="020F0502020204030204" pitchFamily="34" charset="0"/>
            </a:endParaRPr>
          </a:p>
          <a:p>
            <a:r>
              <a:rPr lang="en-US" sz="2400" dirty="0" err="1" smtClean="0">
                <a:latin typeface="Calibri" panose="020F0502020204030204" pitchFamily="34" charset="0"/>
                <a:cs typeface="Calibri" panose="020F0502020204030204" pitchFamily="34" charset="0"/>
              </a:rPr>
              <a:t>Transities</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komen</a:t>
            </a:r>
            <a:r>
              <a:rPr lang="en-US" sz="2400" dirty="0" smtClean="0">
                <a:latin typeface="Calibri" panose="020F0502020204030204" pitchFamily="34" charset="0"/>
                <a:cs typeface="Calibri" panose="020F0502020204030204" pitchFamily="34" charset="0"/>
              </a:rPr>
              <a:t> 10 </a:t>
            </a:r>
            <a:r>
              <a:rPr lang="en-US" sz="2400" dirty="0">
                <a:latin typeface="Calibri" panose="020F0502020204030204" pitchFamily="34" charset="0"/>
                <a:cs typeface="Calibri" panose="020F0502020204030204" pitchFamily="34" charset="0"/>
              </a:rPr>
              <a:t>x </a:t>
            </a:r>
            <a:endParaRPr lang="en-US" sz="2400" dirty="0" smtClean="0">
              <a:latin typeface="Calibri" panose="020F0502020204030204" pitchFamily="34" charset="0"/>
              <a:cs typeface="Calibri" panose="020F0502020204030204" pitchFamily="34" charset="0"/>
            </a:endParaRPr>
          </a:p>
          <a:p>
            <a:r>
              <a:rPr lang="en-US" sz="2400" dirty="0" smtClean="0">
                <a:latin typeface="Calibri" panose="020F0502020204030204" pitchFamily="34" charset="0"/>
                <a:cs typeface="Calibri" panose="020F0502020204030204" pitchFamily="34" charset="0"/>
              </a:rPr>
              <a:t>zo </a:t>
            </a:r>
            <a:r>
              <a:rPr lang="en-US" sz="2400" dirty="0" err="1">
                <a:latin typeface="Calibri" panose="020F0502020204030204" pitchFamily="34" charset="0"/>
                <a:cs typeface="Calibri" panose="020F0502020204030204" pitchFamily="34" charset="0"/>
              </a:rPr>
              <a:t>vaak</a:t>
            </a:r>
            <a:r>
              <a:rPr lang="en-US" sz="2400" dirty="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voor</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als</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transversies</a:t>
            </a:r>
            <a:endParaRPr lang="en-US" sz="2400" dirty="0">
              <a:latin typeface="Calibri" panose="020F0502020204030204" pitchFamily="34" charset="0"/>
              <a:cs typeface="Calibri" panose="020F0502020204030204" pitchFamily="34" charset="0"/>
            </a:endParaRPr>
          </a:p>
        </p:txBody>
      </p:sp>
      <p:sp>
        <p:nvSpPr>
          <p:cNvPr id="2" name="Tekstvak 1"/>
          <p:cNvSpPr txBox="1"/>
          <p:nvPr/>
        </p:nvSpPr>
        <p:spPr>
          <a:xfrm>
            <a:off x="408927" y="1309612"/>
            <a:ext cx="7368856" cy="461665"/>
          </a:xfrm>
          <a:prstGeom prst="rect">
            <a:avLst/>
          </a:prstGeom>
          <a:noFill/>
        </p:spPr>
        <p:txBody>
          <a:bodyPr wrap="square" rtlCol="0">
            <a:spAutoFit/>
          </a:bodyPr>
          <a:lstStyle/>
          <a:p>
            <a:r>
              <a:rPr lang="nl-NL" sz="2400" u="sng" dirty="0" smtClean="0">
                <a:latin typeface="Calibri" panose="020F0502020204030204" pitchFamily="34" charset="0"/>
                <a:cs typeface="Calibri" panose="020F0502020204030204" pitchFamily="34" charset="0"/>
              </a:rPr>
              <a:t>Transitie</a:t>
            </a:r>
            <a:r>
              <a:rPr lang="nl-NL" sz="2400" dirty="0" smtClean="0">
                <a:latin typeface="Calibri" panose="020F0502020204030204" pitchFamily="34" charset="0"/>
                <a:cs typeface="Calibri" panose="020F0502020204030204" pitchFamily="34" charset="0"/>
              </a:rPr>
              <a:t>: A         G  (purine)  of C         T (pyrimidine)</a:t>
            </a:r>
            <a:endParaRPr lang="nl-NL" sz="2400" dirty="0">
              <a:latin typeface="Calibri" panose="020F0502020204030204" pitchFamily="34" charset="0"/>
              <a:cs typeface="Calibri" panose="020F0502020204030204" pitchFamily="34" charset="0"/>
            </a:endParaRPr>
          </a:p>
        </p:txBody>
      </p:sp>
      <p:sp>
        <p:nvSpPr>
          <p:cNvPr id="6" name="Pijl links en rechts 5"/>
          <p:cNvSpPr/>
          <p:nvPr/>
        </p:nvSpPr>
        <p:spPr>
          <a:xfrm>
            <a:off x="1945135" y="1481455"/>
            <a:ext cx="504056" cy="185467"/>
          </a:xfrm>
          <a:prstGeom prst="leftRightArrow">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latin typeface="Calibri" panose="020F0502020204030204" pitchFamily="34" charset="0"/>
              <a:cs typeface="Calibri" panose="020F0502020204030204" pitchFamily="34" charset="0"/>
            </a:endParaRPr>
          </a:p>
        </p:txBody>
      </p:sp>
      <p:sp>
        <p:nvSpPr>
          <p:cNvPr id="7" name="Pijl links en rechts 6"/>
          <p:cNvSpPr/>
          <p:nvPr/>
        </p:nvSpPr>
        <p:spPr>
          <a:xfrm>
            <a:off x="4493991" y="1466835"/>
            <a:ext cx="504056" cy="185467"/>
          </a:xfrm>
          <a:prstGeom prst="leftRightArrow">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latin typeface="Calibri" panose="020F0502020204030204" pitchFamily="34" charset="0"/>
              <a:cs typeface="Calibri" panose="020F0502020204030204" pitchFamily="34" charset="0"/>
            </a:endParaRPr>
          </a:p>
        </p:txBody>
      </p:sp>
      <p:sp>
        <p:nvSpPr>
          <p:cNvPr id="8" name="Tekstvak 7"/>
          <p:cNvSpPr txBox="1"/>
          <p:nvPr/>
        </p:nvSpPr>
        <p:spPr>
          <a:xfrm>
            <a:off x="408927" y="1876358"/>
            <a:ext cx="7368856" cy="461665"/>
          </a:xfrm>
          <a:prstGeom prst="rect">
            <a:avLst/>
          </a:prstGeom>
          <a:noFill/>
        </p:spPr>
        <p:txBody>
          <a:bodyPr wrap="square" rtlCol="0">
            <a:spAutoFit/>
          </a:bodyPr>
          <a:lstStyle/>
          <a:p>
            <a:r>
              <a:rPr lang="nl-NL" sz="2400" u="sng" dirty="0" smtClean="0">
                <a:latin typeface="Calibri" panose="020F0502020204030204" pitchFamily="34" charset="0"/>
                <a:cs typeface="Calibri" panose="020F0502020204030204" pitchFamily="34" charset="0"/>
              </a:rPr>
              <a:t>Transversie</a:t>
            </a:r>
            <a:r>
              <a:rPr lang="nl-NL" sz="2400" dirty="0" smtClean="0">
                <a:latin typeface="Calibri" panose="020F0502020204030204" pitchFamily="34" charset="0"/>
                <a:cs typeface="Calibri" panose="020F0502020204030204" pitchFamily="34" charset="0"/>
              </a:rPr>
              <a:t>: purine (A/G)         Pyrimidine (C/T) </a:t>
            </a:r>
            <a:endParaRPr lang="nl-NL" sz="2400" dirty="0">
              <a:latin typeface="Calibri" panose="020F0502020204030204" pitchFamily="34" charset="0"/>
              <a:cs typeface="Calibri" panose="020F0502020204030204" pitchFamily="34" charset="0"/>
            </a:endParaRPr>
          </a:p>
        </p:txBody>
      </p:sp>
      <p:sp>
        <p:nvSpPr>
          <p:cNvPr id="9" name="Pijl links en rechts 8"/>
          <p:cNvSpPr/>
          <p:nvPr/>
        </p:nvSpPr>
        <p:spPr>
          <a:xfrm>
            <a:off x="3594047" y="2055933"/>
            <a:ext cx="504056" cy="185467"/>
          </a:xfrm>
          <a:prstGeom prst="leftRightArrow">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latin typeface="Calibri" panose="020F0502020204030204" pitchFamily="34" charset="0"/>
              <a:cs typeface="Calibri" panose="020F0502020204030204" pitchFamily="34" charset="0"/>
            </a:endParaRPr>
          </a:p>
        </p:txBody>
      </p:sp>
      <p:pic>
        <p:nvPicPr>
          <p:cNvPr id="2050" name="Picture 2" descr="Verschil tussen Transitie en Transversie / Biologie | Het verschil tussen  vergelijkbare objecten en term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912" y="2465116"/>
            <a:ext cx="4117157" cy="3985907"/>
          </a:xfrm>
          <a:prstGeom prst="rect">
            <a:avLst/>
          </a:prstGeom>
          <a:noFill/>
          <a:extLst>
            <a:ext uri="{909E8E84-426E-40DD-AFC4-6F175D3DCCD1}">
              <a14:hiddenFill xmlns:a14="http://schemas.microsoft.com/office/drawing/2010/main">
                <a:solidFill>
                  <a:srgbClr val="FFFFFF"/>
                </a:solidFill>
              </a14:hiddenFill>
            </a:ext>
          </a:extLst>
        </p:spPr>
      </p:pic>
      <p:sp>
        <p:nvSpPr>
          <p:cNvPr id="3" name="Rechthoek 2"/>
          <p:cNvSpPr/>
          <p:nvPr/>
        </p:nvSpPr>
        <p:spPr>
          <a:xfrm>
            <a:off x="5006171" y="6408839"/>
            <a:ext cx="3114675" cy="338554"/>
          </a:xfrm>
          <a:prstGeom prst="rect">
            <a:avLst/>
          </a:prstGeom>
        </p:spPr>
        <p:txBody>
          <a:bodyPr wrap="square">
            <a:spAutoFit/>
          </a:bodyPr>
          <a:lstStyle/>
          <a:p>
            <a:pPr algn="ctr"/>
            <a:r>
              <a:rPr lang="nl-NL" sz="800" dirty="0"/>
              <a:t>https://nl.sawakinome.com/articles/biology-science-nature/difference-between-transition-and-transversion.html</a:t>
            </a:r>
          </a:p>
        </p:txBody>
      </p:sp>
    </p:spTree>
    <p:extLst>
      <p:ext uri="{BB962C8B-B14F-4D97-AF65-F5344CB8AC3E}">
        <p14:creationId xmlns:p14="http://schemas.microsoft.com/office/powerpoint/2010/main" val="1538193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p:cNvSpPr/>
          <p:nvPr/>
        </p:nvSpPr>
        <p:spPr>
          <a:xfrm>
            <a:off x="642730" y="285749"/>
            <a:ext cx="7927112" cy="584775"/>
          </a:xfrm>
          <a:prstGeom prst="rect">
            <a:avLst/>
          </a:prstGeom>
        </p:spPr>
        <p:txBody>
          <a:bodyPr wrap="square">
            <a:spAutoFit/>
          </a:bodyPr>
          <a:lstStyle/>
          <a:p>
            <a:r>
              <a:rPr lang="en-US" sz="3200" b="1" dirty="0" err="1" smtClean="0">
                <a:solidFill>
                  <a:srgbClr val="FF6600"/>
                </a:solidFill>
                <a:latin typeface="Calibri" panose="020F0502020204030204" pitchFamily="34" charset="0"/>
                <a:cs typeface="Calibri" panose="020F0502020204030204" pitchFamily="34" charset="0"/>
              </a:rPr>
              <a:t>Insertie</a:t>
            </a:r>
            <a:r>
              <a:rPr lang="en-US" sz="3200" b="1" dirty="0" smtClean="0">
                <a:solidFill>
                  <a:srgbClr val="FF6600"/>
                </a:solidFill>
                <a:latin typeface="Calibri" panose="020F0502020204030204" pitchFamily="34" charset="0"/>
                <a:cs typeface="Calibri" panose="020F0502020204030204" pitchFamily="34" charset="0"/>
              </a:rPr>
              <a:t> </a:t>
            </a:r>
            <a:r>
              <a:rPr lang="en-US" sz="3200" b="1" dirty="0">
                <a:solidFill>
                  <a:srgbClr val="FF6600"/>
                </a:solidFill>
                <a:latin typeface="Calibri" panose="020F0502020204030204" pitchFamily="34" charset="0"/>
                <a:cs typeface="Calibri" panose="020F0502020204030204" pitchFamily="34" charset="0"/>
              </a:rPr>
              <a:t>/ </a:t>
            </a:r>
            <a:r>
              <a:rPr lang="en-US" sz="3200" b="1" dirty="0" err="1" smtClean="0">
                <a:solidFill>
                  <a:srgbClr val="FF6600"/>
                </a:solidFill>
                <a:latin typeface="Calibri" panose="020F0502020204030204" pitchFamily="34" charset="0"/>
                <a:cs typeface="Calibri" panose="020F0502020204030204" pitchFamily="34" charset="0"/>
              </a:rPr>
              <a:t>deletie</a:t>
            </a:r>
            <a:r>
              <a:rPr lang="en-US" sz="3200" b="1" dirty="0" smtClean="0">
                <a:solidFill>
                  <a:srgbClr val="FF6600"/>
                </a:solidFill>
                <a:latin typeface="Calibri" panose="020F0502020204030204" pitchFamily="34" charset="0"/>
                <a:cs typeface="Calibri" panose="020F0502020204030204" pitchFamily="34" charset="0"/>
              </a:rPr>
              <a:t> (</a:t>
            </a:r>
            <a:r>
              <a:rPr lang="en-US" sz="3200" b="1" dirty="0" err="1" smtClean="0">
                <a:solidFill>
                  <a:srgbClr val="FF6600"/>
                </a:solidFill>
                <a:latin typeface="Calibri" panose="020F0502020204030204" pitchFamily="34" charset="0"/>
                <a:cs typeface="Calibri" panose="020F0502020204030204" pitchFamily="34" charset="0"/>
              </a:rPr>
              <a:t>kan</a:t>
            </a:r>
            <a:r>
              <a:rPr lang="en-US" sz="3200" b="1" dirty="0" smtClean="0">
                <a:solidFill>
                  <a:srgbClr val="FF6600"/>
                </a:solidFill>
                <a:latin typeface="Calibri" panose="020F0502020204030204" pitchFamily="34" charset="0"/>
                <a:cs typeface="Calibri" panose="020F0502020204030204" pitchFamily="34" charset="0"/>
              </a:rPr>
              <a:t> </a:t>
            </a:r>
            <a:r>
              <a:rPr lang="en-US" sz="3200" b="1" dirty="0" err="1" smtClean="0">
                <a:solidFill>
                  <a:srgbClr val="FF6600"/>
                </a:solidFill>
                <a:latin typeface="Calibri" panose="020F0502020204030204" pitchFamily="34" charset="0"/>
                <a:cs typeface="Calibri" panose="020F0502020204030204" pitchFamily="34" charset="0"/>
              </a:rPr>
              <a:t>leiden</a:t>
            </a:r>
            <a:r>
              <a:rPr lang="en-US" sz="3200" b="1" dirty="0" smtClean="0">
                <a:solidFill>
                  <a:srgbClr val="FF6600"/>
                </a:solidFill>
                <a:latin typeface="Calibri" panose="020F0502020204030204" pitchFamily="34" charset="0"/>
                <a:cs typeface="Calibri" panose="020F0502020204030204" pitchFamily="34" charset="0"/>
              </a:rPr>
              <a:t> tot frameshifts</a:t>
            </a:r>
            <a:r>
              <a:rPr lang="en-US" sz="3200" b="1" dirty="0">
                <a:solidFill>
                  <a:srgbClr val="FF6600"/>
                </a:solidFill>
                <a:latin typeface="Calibri" panose="020F0502020204030204" pitchFamily="34" charset="0"/>
                <a:cs typeface="Calibri" panose="020F0502020204030204" pitchFamily="34" charset="0"/>
              </a:rPr>
              <a:t>)</a:t>
            </a:r>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 y="1807369"/>
            <a:ext cx="8829524" cy="3166015"/>
          </a:xfrm>
          <a:prstGeom prst="rect">
            <a:avLst/>
          </a:prstGeom>
        </p:spPr>
      </p:pic>
      <p:cxnSp>
        <p:nvCxnSpPr>
          <p:cNvPr id="6" name="Rechte verbindingslijn 5"/>
          <p:cNvCxnSpPr/>
          <p:nvPr/>
        </p:nvCxnSpPr>
        <p:spPr>
          <a:xfrm>
            <a:off x="3543301" y="4864894"/>
            <a:ext cx="192881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Rechte verbindingslijn 7"/>
          <p:cNvCxnSpPr/>
          <p:nvPr/>
        </p:nvCxnSpPr>
        <p:spPr>
          <a:xfrm>
            <a:off x="6510340" y="4864894"/>
            <a:ext cx="192881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454025" y="241300"/>
            <a:ext cx="8339138" cy="613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0363" indent="-3603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3200" b="1" dirty="0">
                <a:solidFill>
                  <a:srgbClr val="FF6600"/>
                </a:solidFill>
                <a:latin typeface="Calibri" panose="020F0502020204030204" pitchFamily="34" charset="0"/>
              </a:rPr>
              <a:t>Mutations can lead to:</a:t>
            </a:r>
            <a:endParaRPr lang="en-US" altLang="nl-NL" sz="2800" dirty="0">
              <a:solidFill>
                <a:srgbClr val="FF6600"/>
              </a:solidFill>
              <a:latin typeface="Calibri" panose="020F0502020204030204" pitchFamily="34" charset="0"/>
            </a:endParaRPr>
          </a:p>
          <a:p>
            <a:pPr eaLnBrk="1" hangingPunct="1">
              <a:spcBef>
                <a:spcPct val="50000"/>
              </a:spcBef>
              <a:buFontTx/>
              <a:buChar char="•"/>
            </a:pPr>
            <a:r>
              <a:rPr lang="en-US" altLang="nl-NL" sz="2800" dirty="0">
                <a:latin typeface="Calibri" panose="020F0502020204030204" pitchFamily="34" charset="0"/>
              </a:rPr>
              <a:t>Loss-of-function / gain-of-function (new function or new regulation)</a:t>
            </a:r>
          </a:p>
          <a:p>
            <a:pPr eaLnBrk="1" hangingPunct="1">
              <a:spcBef>
                <a:spcPct val="50000"/>
              </a:spcBef>
              <a:buFontTx/>
              <a:buChar char="•"/>
            </a:pPr>
            <a:r>
              <a:rPr lang="en-US" altLang="nl-NL" sz="2800" dirty="0">
                <a:latin typeface="Calibri" panose="020F0502020204030204" pitchFamily="34" charset="0"/>
              </a:rPr>
              <a:t>Morphological changes</a:t>
            </a:r>
          </a:p>
          <a:p>
            <a:pPr eaLnBrk="1" hangingPunct="1">
              <a:spcBef>
                <a:spcPct val="50000"/>
              </a:spcBef>
              <a:buFontTx/>
              <a:buChar char="•"/>
            </a:pPr>
            <a:r>
              <a:rPr lang="en-US" altLang="nl-NL" sz="2800" dirty="0">
                <a:latin typeface="Calibri" panose="020F0502020204030204" pitchFamily="34" charset="0"/>
              </a:rPr>
              <a:t>Nutritional, biochemical changes</a:t>
            </a:r>
          </a:p>
          <a:p>
            <a:pPr eaLnBrk="1" hangingPunct="1">
              <a:spcBef>
                <a:spcPct val="50000"/>
              </a:spcBef>
              <a:buFontTx/>
              <a:buChar char="•"/>
            </a:pPr>
            <a:r>
              <a:rPr lang="en-US" altLang="nl-NL" sz="2800" dirty="0" smtClean="0">
                <a:latin typeface="Calibri" panose="020F0502020204030204" pitchFamily="34" charset="0"/>
              </a:rPr>
              <a:t>Behavioral </a:t>
            </a:r>
            <a:r>
              <a:rPr lang="en-US" altLang="nl-NL" sz="2800" dirty="0">
                <a:latin typeface="Calibri" panose="020F0502020204030204" pitchFamily="34" charset="0"/>
              </a:rPr>
              <a:t>changes</a:t>
            </a:r>
          </a:p>
          <a:p>
            <a:pPr eaLnBrk="1" hangingPunct="1">
              <a:spcBef>
                <a:spcPct val="50000"/>
              </a:spcBef>
              <a:buFontTx/>
              <a:buChar char="•"/>
            </a:pPr>
            <a:r>
              <a:rPr lang="en-US" altLang="nl-NL" sz="2800" dirty="0">
                <a:latin typeface="Calibri" panose="020F0502020204030204" pitchFamily="34" charset="0"/>
              </a:rPr>
              <a:t>Regulatory changes</a:t>
            </a:r>
          </a:p>
          <a:p>
            <a:pPr eaLnBrk="1" hangingPunct="1">
              <a:spcBef>
                <a:spcPct val="50000"/>
              </a:spcBef>
              <a:buFontTx/>
              <a:buChar char="•"/>
            </a:pPr>
            <a:r>
              <a:rPr lang="en-US" altLang="nl-NL" sz="2800" dirty="0">
                <a:latin typeface="Calibri" panose="020F0502020204030204" pitchFamily="34" charset="0"/>
              </a:rPr>
              <a:t>Lethality (</a:t>
            </a:r>
            <a:r>
              <a:rPr lang="en-US" altLang="nl-NL" sz="2800" dirty="0" err="1">
                <a:latin typeface="Calibri" panose="020F0502020204030204" pitchFamily="34" charset="0"/>
              </a:rPr>
              <a:t>eg</a:t>
            </a:r>
            <a:r>
              <a:rPr lang="en-US" altLang="nl-NL" sz="2800" dirty="0">
                <a:latin typeface="Calibri" panose="020F0502020204030204" pitchFamily="34" charset="0"/>
              </a:rPr>
              <a:t>. extreme biochemical changes)</a:t>
            </a:r>
          </a:p>
          <a:p>
            <a:pPr eaLnBrk="1" hangingPunct="1">
              <a:spcBef>
                <a:spcPct val="50000"/>
              </a:spcBef>
              <a:buFontTx/>
              <a:buChar char="•"/>
            </a:pPr>
            <a:r>
              <a:rPr lang="en-US" altLang="nl-NL" sz="2800" dirty="0">
                <a:latin typeface="Calibri" panose="020F0502020204030204" pitchFamily="34" charset="0"/>
              </a:rPr>
              <a:t>Conditional mutants (</a:t>
            </a:r>
            <a:r>
              <a:rPr lang="en-US" altLang="nl-NL" sz="2800" dirty="0" err="1">
                <a:latin typeface="Calibri" panose="020F0502020204030204" pitchFamily="34" charset="0"/>
              </a:rPr>
              <a:t>eg</a:t>
            </a:r>
            <a:r>
              <a:rPr lang="en-US" altLang="nl-NL" sz="2800" dirty="0">
                <a:latin typeface="Calibri" panose="020F0502020204030204" pitchFamily="34" charset="0"/>
              </a:rPr>
              <a:t>. temperature sensitivity)</a:t>
            </a:r>
          </a:p>
          <a:p>
            <a:pPr eaLnBrk="1" hangingPunct="1">
              <a:spcBef>
                <a:spcPct val="50000"/>
              </a:spcBef>
              <a:buFontTx/>
              <a:buChar char="•"/>
            </a:pPr>
            <a:r>
              <a:rPr lang="en-US" altLang="nl-NL" sz="2800" dirty="0">
                <a:latin typeface="Calibri" panose="020F0502020204030204" pitchFamily="34" charset="0"/>
              </a:rPr>
              <a:t>Neutral </a:t>
            </a:r>
            <a:endParaRPr lang="nl-NL" altLang="nl-NL" sz="2800"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4" descr="04_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13" y="198438"/>
            <a:ext cx="8642350" cy="603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5"/>
          <p:cNvSpPr>
            <a:spLocks noChangeArrowheads="1"/>
          </p:cNvSpPr>
          <p:nvPr/>
        </p:nvSpPr>
        <p:spPr bwMode="auto">
          <a:xfrm>
            <a:off x="3336925" y="6327775"/>
            <a:ext cx="2362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nl-NL" dirty="0">
                <a:solidFill>
                  <a:srgbClr val="FF6600"/>
                </a:solidFill>
                <a:latin typeface="Calibri" panose="020F0502020204030204" pitchFamily="34" charset="0"/>
              </a:rPr>
              <a:t>temperature sensitivity</a:t>
            </a:r>
            <a:endParaRPr lang="nl-NL" altLang="nl-NL" dirty="0">
              <a:solidFill>
                <a:srgbClr val="FF6600"/>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a:off x="395208" y="250950"/>
            <a:ext cx="8302225" cy="71186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8" tIns="42452" rIns="81638" bIns="42452" anchor="t" anchorCtr="0" compatLnSpc="0">
            <a:spAutoFit/>
          </a:bodyPr>
          <a:lstStyle/>
          <a:p>
            <a:pPr hangingPunct="0">
              <a:spcBef>
                <a:spcPts val="1019"/>
              </a:spcBef>
            </a:pPr>
            <a:r>
              <a:rPr lang="nl-NL" sz="4000" b="1" dirty="0">
                <a:solidFill>
                  <a:srgbClr val="FF6600"/>
                </a:solidFill>
                <a:latin typeface="Calibri" panose="020F0502020204030204" pitchFamily="34" charset="0"/>
                <a:ea typeface="SimSun" pitchFamily="2"/>
                <a:cs typeface="Calibri" panose="020F0502020204030204" pitchFamily="34" charset="0"/>
              </a:rPr>
              <a:t>Consequenties van gen mutaties</a:t>
            </a:r>
          </a:p>
        </p:txBody>
      </p:sp>
      <p:sp>
        <p:nvSpPr>
          <p:cNvPr id="34" name="TextBox 33"/>
          <p:cNvSpPr txBox="1"/>
          <p:nvPr/>
        </p:nvSpPr>
        <p:spPr>
          <a:xfrm>
            <a:off x="395208" y="3744073"/>
            <a:ext cx="8078941" cy="3213421"/>
          </a:xfrm>
          <a:prstGeom prst="rect">
            <a:avLst/>
          </a:prstGeom>
          <a:noFill/>
          <a:ln>
            <a:noFill/>
          </a:ln>
        </p:spPr>
        <p:txBody>
          <a:bodyPr vert="horz" wrap="square" lIns="81638" tIns="40819" rIns="81638" bIns="40819" compatLnSpc="0">
            <a:spAutoFit/>
          </a:bodyPr>
          <a:lstStyle/>
          <a:p>
            <a:pPr hangingPunct="0"/>
            <a:r>
              <a:rPr lang="nl-NL" sz="2000" dirty="0">
                <a:latin typeface="Calibri" panose="020F0502020204030204" pitchFamily="34" charset="0"/>
                <a:ea typeface="SimSun" pitchFamily="2"/>
                <a:cs typeface="Calibri" panose="020F0502020204030204" pitchFamily="34" charset="0"/>
              </a:rPr>
              <a:t>Het maakt uit </a:t>
            </a:r>
            <a:r>
              <a:rPr lang="nl-NL" sz="2000" b="1" dirty="0">
                <a:latin typeface="Calibri" panose="020F0502020204030204" pitchFamily="34" charset="0"/>
                <a:ea typeface="SimSun" pitchFamily="2"/>
                <a:cs typeface="Calibri" panose="020F0502020204030204" pitchFamily="34" charset="0"/>
              </a:rPr>
              <a:t>WAAR</a:t>
            </a:r>
            <a:r>
              <a:rPr lang="nl-NL" sz="2000" dirty="0">
                <a:latin typeface="Calibri" panose="020F0502020204030204" pitchFamily="34" charset="0"/>
                <a:ea typeface="SimSun" pitchFamily="2"/>
                <a:cs typeface="Calibri" panose="020F0502020204030204" pitchFamily="34" charset="0"/>
              </a:rPr>
              <a:t> in een gen een mutatie </a:t>
            </a:r>
            <a:r>
              <a:rPr lang="nl-NL" sz="2000" dirty="0" smtClean="0">
                <a:latin typeface="Calibri" panose="020F0502020204030204" pitchFamily="34" charset="0"/>
                <a:ea typeface="SimSun" pitchFamily="2"/>
                <a:cs typeface="Calibri" panose="020F0502020204030204" pitchFamily="34" charset="0"/>
              </a:rPr>
              <a:t>optreedt:</a:t>
            </a:r>
            <a:endParaRPr lang="nl-NL" sz="2000" dirty="0">
              <a:latin typeface="Calibri" panose="020F0502020204030204" pitchFamily="34" charset="0"/>
              <a:ea typeface="SimSun" pitchFamily="2"/>
              <a:cs typeface="Calibri" panose="020F0502020204030204" pitchFamily="34" charset="0"/>
            </a:endParaRPr>
          </a:p>
          <a:p>
            <a:pPr hangingPunct="0"/>
            <a:endParaRPr lang="nl-NL" sz="2000" dirty="0">
              <a:latin typeface="Calibri" panose="020F0502020204030204" pitchFamily="34" charset="0"/>
              <a:ea typeface="SimSun" pitchFamily="2"/>
              <a:cs typeface="Calibri" panose="020F0502020204030204" pitchFamily="34" charset="0"/>
            </a:endParaRPr>
          </a:p>
          <a:p>
            <a:pPr hangingPunct="0"/>
            <a:r>
              <a:rPr lang="nl-NL" sz="2000" dirty="0" err="1" smtClean="0">
                <a:latin typeface="Calibri" panose="020F0502020204030204" pitchFamily="34" charset="0"/>
                <a:ea typeface="SimSun" pitchFamily="2"/>
                <a:cs typeface="Calibri" panose="020F0502020204030204" pitchFamily="34" charset="0"/>
              </a:rPr>
              <a:t>Promoter</a:t>
            </a:r>
            <a:r>
              <a:rPr lang="nl-NL" sz="2000" dirty="0" smtClean="0">
                <a:latin typeface="Calibri" panose="020F0502020204030204" pitchFamily="34" charset="0"/>
                <a:ea typeface="SimSun" pitchFamily="2"/>
                <a:cs typeface="Calibri" panose="020F0502020204030204" pitchFamily="34" charset="0"/>
              </a:rPr>
              <a:t>/</a:t>
            </a:r>
            <a:r>
              <a:rPr lang="nl-NL" sz="2000" dirty="0" err="1" smtClean="0">
                <a:latin typeface="Calibri" panose="020F0502020204030204" pitchFamily="34" charset="0"/>
                <a:ea typeface="SimSun" pitchFamily="2"/>
                <a:cs typeface="Calibri" panose="020F0502020204030204" pitchFamily="34" charset="0"/>
              </a:rPr>
              <a:t>enhancer</a:t>
            </a:r>
            <a:r>
              <a:rPr lang="nl-NL" sz="2000" dirty="0" smtClean="0">
                <a:latin typeface="Calibri" panose="020F0502020204030204" pitchFamily="34" charset="0"/>
                <a:ea typeface="SimSun" pitchFamily="2"/>
                <a:cs typeface="Calibri" panose="020F0502020204030204" pitchFamily="34" charset="0"/>
              </a:rPr>
              <a:t> </a:t>
            </a:r>
            <a:r>
              <a:rPr lang="nl-NL" sz="2000" dirty="0" smtClean="0">
                <a:latin typeface="Calibri" panose="020F0502020204030204" pitchFamily="34" charset="0"/>
                <a:ea typeface="SimSun" pitchFamily="2"/>
                <a:cs typeface="Calibri" panose="020F0502020204030204" pitchFamily="34" charset="0"/>
                <a:sym typeface="Wingdings"/>
              </a:rPr>
              <a:t>		</a:t>
            </a:r>
            <a:r>
              <a:rPr lang="nl-NL" sz="2000" dirty="0" smtClean="0">
                <a:solidFill>
                  <a:srgbClr val="FF0000"/>
                </a:solidFill>
                <a:latin typeface="Calibri" panose="020F0502020204030204" pitchFamily="34" charset="0"/>
                <a:ea typeface="SimSun" pitchFamily="2"/>
                <a:cs typeface="Calibri" panose="020F0502020204030204" pitchFamily="34" charset="0"/>
                <a:sym typeface="Wingdings"/>
              </a:rPr>
              <a:t>…?</a:t>
            </a:r>
            <a:endParaRPr lang="nl-NL" sz="2000" dirty="0">
              <a:solidFill>
                <a:srgbClr val="FF0000"/>
              </a:solidFill>
              <a:latin typeface="Calibri" panose="020F0502020204030204" pitchFamily="34" charset="0"/>
              <a:ea typeface="SimSun" pitchFamily="2"/>
              <a:cs typeface="Calibri" panose="020F0502020204030204" pitchFamily="34" charset="0"/>
            </a:endParaRPr>
          </a:p>
          <a:p>
            <a:pPr hangingPunct="0"/>
            <a:endParaRPr lang="nl-NL" sz="2000" dirty="0">
              <a:latin typeface="Calibri" panose="020F0502020204030204" pitchFamily="34" charset="0"/>
              <a:ea typeface="SimSun" pitchFamily="2"/>
              <a:cs typeface="Calibri" panose="020F0502020204030204" pitchFamily="34" charset="0"/>
            </a:endParaRPr>
          </a:p>
          <a:p>
            <a:pPr lvl="0" hangingPunct="0"/>
            <a:r>
              <a:rPr lang="nl-NL" sz="2000" dirty="0">
                <a:latin typeface="Calibri" panose="020F0502020204030204" pitchFamily="34" charset="0"/>
                <a:ea typeface="SimSun" pitchFamily="2"/>
                <a:cs typeface="Calibri" panose="020F0502020204030204" pitchFamily="34" charset="0"/>
              </a:rPr>
              <a:t>5'UTR, </a:t>
            </a:r>
            <a:r>
              <a:rPr lang="nl-NL" sz="2000" dirty="0" smtClean="0">
                <a:latin typeface="Calibri" panose="020F0502020204030204" pitchFamily="34" charset="0"/>
                <a:ea typeface="SimSun" pitchFamily="2"/>
                <a:cs typeface="Calibri" panose="020F0502020204030204" pitchFamily="34" charset="0"/>
              </a:rPr>
              <a:t>3'UTR </a:t>
            </a:r>
            <a:r>
              <a:rPr lang="nl-NL" sz="2000" dirty="0" smtClean="0">
                <a:latin typeface="Calibri" panose="020F0502020204030204" pitchFamily="34" charset="0"/>
                <a:ea typeface="SimSun" pitchFamily="2"/>
                <a:cs typeface="Calibri" panose="020F0502020204030204" pitchFamily="34" charset="0"/>
                <a:sym typeface="Wingdings"/>
              </a:rPr>
              <a:t>			</a:t>
            </a:r>
            <a:r>
              <a:rPr lang="nl-NL" sz="2000" dirty="0" smtClean="0">
                <a:solidFill>
                  <a:srgbClr val="FF0000"/>
                </a:solidFill>
                <a:latin typeface="Calibri" panose="020F0502020204030204" pitchFamily="34" charset="0"/>
                <a:ea typeface="SimSun" pitchFamily="2"/>
                <a:cs typeface="Calibri" panose="020F0502020204030204" pitchFamily="34" charset="0"/>
                <a:sym typeface="Wingdings"/>
              </a:rPr>
              <a:t>…?</a:t>
            </a:r>
          </a:p>
          <a:p>
            <a:pPr lvl="0" hangingPunct="0"/>
            <a:endParaRPr lang="nl-NL" sz="2000" dirty="0">
              <a:latin typeface="Calibri" panose="020F0502020204030204" pitchFamily="34" charset="0"/>
              <a:ea typeface="SimSun" pitchFamily="2"/>
              <a:cs typeface="Calibri" panose="020F0502020204030204" pitchFamily="34" charset="0"/>
            </a:endParaRPr>
          </a:p>
          <a:p>
            <a:pPr hangingPunct="0"/>
            <a:r>
              <a:rPr lang="nl-NL" sz="2000" dirty="0" err="1" smtClean="0">
                <a:latin typeface="Calibri" panose="020F0502020204030204" pitchFamily="34" charset="0"/>
                <a:ea typeface="SimSun" pitchFamily="2"/>
                <a:cs typeface="Calibri" panose="020F0502020204030204" pitchFamily="34" charset="0"/>
              </a:rPr>
              <a:t>Exon</a:t>
            </a:r>
            <a:r>
              <a:rPr lang="nl-NL" sz="2000" dirty="0">
                <a:latin typeface="Calibri" panose="020F0502020204030204" pitchFamily="34" charset="0"/>
                <a:ea typeface="SimSun" pitchFamily="2"/>
                <a:cs typeface="Calibri" panose="020F0502020204030204" pitchFamily="34" charset="0"/>
              </a:rPr>
              <a:t> </a:t>
            </a:r>
            <a:r>
              <a:rPr lang="nl-NL" sz="2000" dirty="0" smtClean="0">
                <a:latin typeface="Calibri" panose="020F0502020204030204" pitchFamily="34" charset="0"/>
                <a:ea typeface="SimSun" pitchFamily="2"/>
                <a:cs typeface="Calibri" panose="020F0502020204030204" pitchFamily="34" charset="0"/>
                <a:sym typeface="Wingdings"/>
              </a:rPr>
              <a:t>				</a:t>
            </a:r>
            <a:r>
              <a:rPr lang="nl-NL" sz="2000" dirty="0" smtClean="0">
                <a:solidFill>
                  <a:srgbClr val="FF0000"/>
                </a:solidFill>
                <a:latin typeface="Calibri" panose="020F0502020204030204" pitchFamily="34" charset="0"/>
                <a:ea typeface="SimSun" pitchFamily="2"/>
                <a:cs typeface="Calibri" panose="020F0502020204030204" pitchFamily="34" charset="0"/>
                <a:sym typeface="Wingdings"/>
              </a:rPr>
              <a:t>…?</a:t>
            </a:r>
          </a:p>
          <a:p>
            <a:pPr hangingPunct="0"/>
            <a:endParaRPr lang="nl-NL" sz="2000" dirty="0">
              <a:latin typeface="Calibri" panose="020F0502020204030204" pitchFamily="34" charset="0"/>
              <a:ea typeface="SimSun" pitchFamily="2"/>
              <a:cs typeface="Calibri" panose="020F0502020204030204" pitchFamily="34" charset="0"/>
            </a:endParaRPr>
          </a:p>
          <a:p>
            <a:pPr hangingPunct="0"/>
            <a:r>
              <a:rPr lang="nl-NL" sz="2000" dirty="0">
                <a:latin typeface="Calibri" panose="020F0502020204030204" pitchFamily="34" charset="0"/>
                <a:ea typeface="SimSun" pitchFamily="2"/>
                <a:cs typeface="Calibri" panose="020F0502020204030204" pitchFamily="34" charset="0"/>
              </a:rPr>
              <a:t>Intron-</a:t>
            </a:r>
            <a:r>
              <a:rPr lang="nl-NL" sz="2000" dirty="0" err="1">
                <a:latin typeface="Calibri" panose="020F0502020204030204" pitchFamily="34" charset="0"/>
                <a:ea typeface="SimSun" pitchFamily="2"/>
                <a:cs typeface="Calibri" panose="020F0502020204030204" pitchFamily="34" charset="0"/>
              </a:rPr>
              <a:t>exon</a:t>
            </a:r>
            <a:r>
              <a:rPr lang="nl-NL" sz="2000" dirty="0">
                <a:latin typeface="Calibri" panose="020F0502020204030204" pitchFamily="34" charset="0"/>
                <a:ea typeface="SimSun" pitchFamily="2"/>
                <a:cs typeface="Calibri" panose="020F0502020204030204" pitchFamily="34" charset="0"/>
              </a:rPr>
              <a:t> </a:t>
            </a:r>
            <a:r>
              <a:rPr lang="nl-NL" sz="2000" dirty="0" err="1" smtClean="0">
                <a:latin typeface="Calibri" panose="020F0502020204030204" pitchFamily="34" charset="0"/>
                <a:ea typeface="SimSun" pitchFamily="2"/>
                <a:cs typeface="Calibri" panose="020F0502020204030204" pitchFamily="34" charset="0"/>
              </a:rPr>
              <a:t>boundaries</a:t>
            </a:r>
            <a:r>
              <a:rPr lang="nl-NL" sz="2000" dirty="0">
                <a:latin typeface="Calibri" panose="020F0502020204030204" pitchFamily="34" charset="0"/>
                <a:ea typeface="SimSun" pitchFamily="2"/>
                <a:cs typeface="Calibri" panose="020F0502020204030204" pitchFamily="34" charset="0"/>
              </a:rPr>
              <a:t> </a:t>
            </a:r>
            <a:r>
              <a:rPr lang="nl-NL" sz="2000" dirty="0" smtClean="0">
                <a:latin typeface="Calibri" panose="020F0502020204030204" pitchFamily="34" charset="0"/>
                <a:ea typeface="SimSun" pitchFamily="2"/>
                <a:cs typeface="Calibri" panose="020F0502020204030204" pitchFamily="34" charset="0"/>
                <a:sym typeface="Wingdings"/>
              </a:rPr>
              <a:t>		</a:t>
            </a:r>
            <a:r>
              <a:rPr lang="nl-NL" sz="2000" dirty="0" smtClean="0">
                <a:solidFill>
                  <a:srgbClr val="FF0000"/>
                </a:solidFill>
                <a:latin typeface="Calibri" panose="020F0502020204030204" pitchFamily="34" charset="0"/>
                <a:ea typeface="SimSun" pitchFamily="2"/>
                <a:cs typeface="Calibri" panose="020F0502020204030204" pitchFamily="34" charset="0"/>
                <a:sym typeface="Wingdings"/>
              </a:rPr>
              <a:t>…?</a:t>
            </a:r>
            <a:endParaRPr lang="nl-NL" sz="2000" dirty="0">
              <a:solidFill>
                <a:srgbClr val="FF0000"/>
              </a:solidFill>
              <a:latin typeface="Calibri" panose="020F0502020204030204" pitchFamily="34" charset="0"/>
              <a:ea typeface="SimSun" pitchFamily="2"/>
              <a:cs typeface="Calibri" panose="020F0502020204030204" pitchFamily="34" charset="0"/>
            </a:endParaRPr>
          </a:p>
          <a:p>
            <a:pPr hangingPunct="0"/>
            <a:endParaRPr lang="nl-NL" sz="2000" dirty="0">
              <a:latin typeface="Calibri" panose="020F0502020204030204" pitchFamily="34" charset="0"/>
              <a:ea typeface="SimSun" pitchFamily="2"/>
              <a:cs typeface="Calibri" panose="020F0502020204030204" pitchFamily="34" charset="0"/>
            </a:endParaRPr>
          </a:p>
        </p:txBody>
      </p:sp>
      <p:sp>
        <p:nvSpPr>
          <p:cNvPr id="36" name="Freeform 3"/>
          <p:cNvSpPr/>
          <p:nvPr/>
        </p:nvSpPr>
        <p:spPr>
          <a:xfrm>
            <a:off x="2039937" y="2086589"/>
            <a:ext cx="1212811" cy="24589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BBE0E3"/>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37" name="Freeform 4"/>
          <p:cNvSpPr/>
          <p:nvPr/>
        </p:nvSpPr>
        <p:spPr>
          <a:xfrm>
            <a:off x="355913" y="2470614"/>
            <a:ext cx="1049536"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enhancer</a:t>
            </a:r>
          </a:p>
        </p:txBody>
      </p:sp>
      <p:sp>
        <p:nvSpPr>
          <p:cNvPr id="39" name="Freeform 5"/>
          <p:cNvSpPr/>
          <p:nvPr/>
        </p:nvSpPr>
        <p:spPr>
          <a:xfrm>
            <a:off x="2020017" y="2470614"/>
            <a:ext cx="1063514"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promoter</a:t>
            </a:r>
          </a:p>
        </p:txBody>
      </p:sp>
      <p:sp>
        <p:nvSpPr>
          <p:cNvPr id="40" name="Straight Connector 6"/>
          <p:cNvSpPr/>
          <p:nvPr/>
        </p:nvSpPr>
        <p:spPr>
          <a:xfrm flipV="1">
            <a:off x="3254054" y="1762651"/>
            <a:ext cx="0" cy="379452"/>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41" name="Straight Connector 7"/>
          <p:cNvSpPr/>
          <p:nvPr/>
        </p:nvSpPr>
        <p:spPr>
          <a:xfrm>
            <a:off x="3243278" y="1762650"/>
            <a:ext cx="201482" cy="0"/>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42" name="Freeform 8"/>
          <p:cNvSpPr/>
          <p:nvPr/>
        </p:nvSpPr>
        <p:spPr>
          <a:xfrm>
            <a:off x="1360711" y="1305478"/>
            <a:ext cx="2423053"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Transcriptional start site</a:t>
            </a:r>
          </a:p>
        </p:txBody>
      </p:sp>
      <p:sp>
        <p:nvSpPr>
          <p:cNvPr id="43" name="Freeform 9"/>
          <p:cNvSpPr/>
          <p:nvPr/>
        </p:nvSpPr>
        <p:spPr>
          <a:xfrm>
            <a:off x="5833808" y="2083323"/>
            <a:ext cx="969857" cy="25699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8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44" name="Freeform 10"/>
          <p:cNvSpPr/>
          <p:nvPr/>
        </p:nvSpPr>
        <p:spPr>
          <a:xfrm>
            <a:off x="4075003" y="2470614"/>
            <a:ext cx="785361"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Exon 1</a:t>
            </a:r>
          </a:p>
        </p:txBody>
      </p:sp>
      <p:sp>
        <p:nvSpPr>
          <p:cNvPr id="45" name="Freeform 11"/>
          <p:cNvSpPr/>
          <p:nvPr/>
        </p:nvSpPr>
        <p:spPr>
          <a:xfrm>
            <a:off x="6792237" y="2500983"/>
            <a:ext cx="658788" cy="31284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451">
                <a:latin typeface="Calibri" panose="020F0502020204030204" pitchFamily="34" charset="0"/>
                <a:ea typeface="SimSun" pitchFamily="2"/>
                <a:cs typeface="Calibri" panose="020F0502020204030204" pitchFamily="34" charset="0"/>
              </a:rPr>
              <a:t>3’ UTR</a:t>
            </a:r>
          </a:p>
        </p:txBody>
      </p:sp>
      <p:sp>
        <p:nvSpPr>
          <p:cNvPr id="46" name="Freeform 12"/>
          <p:cNvSpPr/>
          <p:nvPr/>
        </p:nvSpPr>
        <p:spPr>
          <a:xfrm>
            <a:off x="5022328" y="2084630"/>
            <a:ext cx="824215" cy="25111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47" name="Freeform 13"/>
          <p:cNvSpPr/>
          <p:nvPr/>
        </p:nvSpPr>
        <p:spPr>
          <a:xfrm>
            <a:off x="6800400" y="2081691"/>
            <a:ext cx="812786" cy="25862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99"/>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48" name="Freeform 14"/>
          <p:cNvSpPr/>
          <p:nvPr/>
        </p:nvSpPr>
        <p:spPr>
          <a:xfrm>
            <a:off x="7609920" y="2081691"/>
            <a:ext cx="327204" cy="2540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49" name="Straight Connector 15"/>
          <p:cNvSpPr/>
          <p:nvPr/>
        </p:nvSpPr>
        <p:spPr>
          <a:xfrm flipV="1">
            <a:off x="7808790" y="2369056"/>
            <a:ext cx="0" cy="534891"/>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0" name="Freeform 16"/>
          <p:cNvSpPr/>
          <p:nvPr/>
        </p:nvSpPr>
        <p:spPr>
          <a:xfrm>
            <a:off x="7015271" y="2919948"/>
            <a:ext cx="2015800" cy="68205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8" tIns="42452" rIns="81638" bIns="42452" anchor="t" anchorCtr="0" compatLnSpc="0">
            <a:spAutoFit/>
          </a:bodyPr>
          <a:lstStyle/>
          <a:p>
            <a:pPr hangingPunct="0"/>
            <a:r>
              <a:rPr lang="en-US" sz="1270">
                <a:latin typeface="Calibri" panose="020F0502020204030204" pitchFamily="34" charset="0"/>
                <a:ea typeface="SimSun" pitchFamily="2"/>
                <a:cs typeface="Calibri" panose="020F0502020204030204" pitchFamily="34" charset="0"/>
              </a:rPr>
              <a:t>Transcription termination signal/</a:t>
            </a:r>
          </a:p>
          <a:p>
            <a:pPr hangingPunct="0"/>
            <a:r>
              <a:rPr lang="en-US" sz="1270">
                <a:latin typeface="Calibri" panose="020F0502020204030204" pitchFamily="34" charset="0"/>
                <a:ea typeface="SimSun" pitchFamily="2"/>
                <a:cs typeface="Calibri" panose="020F0502020204030204" pitchFamily="34" charset="0"/>
              </a:rPr>
              <a:t>polyA signal</a:t>
            </a:r>
          </a:p>
        </p:txBody>
      </p:sp>
      <p:sp>
        <p:nvSpPr>
          <p:cNvPr id="51" name="Straight Connector 17"/>
          <p:cNvSpPr/>
          <p:nvPr/>
        </p:nvSpPr>
        <p:spPr>
          <a:xfrm flipH="1">
            <a:off x="1671587" y="2218189"/>
            <a:ext cx="368350" cy="0"/>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2" name="Straight Connector 18"/>
          <p:cNvSpPr/>
          <p:nvPr/>
        </p:nvSpPr>
        <p:spPr>
          <a:xfrm flipH="1">
            <a:off x="1626849" y="2096059"/>
            <a:ext cx="111354" cy="247526"/>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3" name="Straight Connector 19"/>
          <p:cNvSpPr/>
          <p:nvPr/>
        </p:nvSpPr>
        <p:spPr>
          <a:xfrm flipH="1">
            <a:off x="1575907" y="2088222"/>
            <a:ext cx="111354" cy="247526"/>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4" name="Straight Connector 20"/>
          <p:cNvSpPr/>
          <p:nvPr/>
        </p:nvSpPr>
        <p:spPr>
          <a:xfrm flipH="1">
            <a:off x="1250663" y="2210352"/>
            <a:ext cx="368349" cy="0"/>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5" name="Freeform 21"/>
          <p:cNvSpPr/>
          <p:nvPr/>
        </p:nvSpPr>
        <p:spPr>
          <a:xfrm>
            <a:off x="617480" y="2089855"/>
            <a:ext cx="632203" cy="24589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6" name="Freeform 22"/>
          <p:cNvSpPr/>
          <p:nvPr/>
        </p:nvSpPr>
        <p:spPr>
          <a:xfrm>
            <a:off x="3830417" y="2086589"/>
            <a:ext cx="1203015" cy="2540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8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7" name="Freeform 23"/>
          <p:cNvSpPr/>
          <p:nvPr/>
        </p:nvSpPr>
        <p:spPr>
          <a:xfrm>
            <a:off x="5851768" y="2464083"/>
            <a:ext cx="785361"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Exon 2</a:t>
            </a:r>
          </a:p>
        </p:txBody>
      </p:sp>
      <p:sp>
        <p:nvSpPr>
          <p:cNvPr id="58" name="Freeform 24"/>
          <p:cNvSpPr/>
          <p:nvPr/>
        </p:nvSpPr>
        <p:spPr>
          <a:xfrm>
            <a:off x="4975632" y="2470614"/>
            <a:ext cx="910652"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Intron 1</a:t>
            </a:r>
          </a:p>
        </p:txBody>
      </p:sp>
      <p:sp>
        <p:nvSpPr>
          <p:cNvPr id="59" name="Freeform 25"/>
          <p:cNvSpPr/>
          <p:nvPr/>
        </p:nvSpPr>
        <p:spPr>
          <a:xfrm>
            <a:off x="3252748" y="2087895"/>
            <a:ext cx="579302" cy="24458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99"/>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60" name="Freeform 26"/>
          <p:cNvSpPr/>
          <p:nvPr/>
        </p:nvSpPr>
        <p:spPr>
          <a:xfrm>
            <a:off x="3071512" y="2500983"/>
            <a:ext cx="895403" cy="31284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8" tIns="42452" rIns="81638" bIns="42452" anchor="t" anchorCtr="0" compatLnSpc="0">
            <a:spAutoFit/>
          </a:bodyPr>
          <a:lstStyle/>
          <a:p>
            <a:pPr hangingPunct="0"/>
            <a:r>
              <a:rPr lang="en-US" sz="1451">
                <a:latin typeface="Calibri" panose="020F0502020204030204" pitchFamily="34" charset="0"/>
                <a:ea typeface="SimSun" pitchFamily="2"/>
                <a:cs typeface="Calibri" panose="020F0502020204030204" pitchFamily="34" charset="0"/>
              </a:rPr>
              <a:t>5’ UTR</a:t>
            </a:r>
          </a:p>
        </p:txBody>
      </p:sp>
      <p:sp>
        <p:nvSpPr>
          <p:cNvPr id="61" name="Straight Connector 27"/>
          <p:cNvSpPr/>
          <p:nvPr/>
        </p:nvSpPr>
        <p:spPr>
          <a:xfrm>
            <a:off x="3745187" y="1794326"/>
            <a:ext cx="0" cy="235116"/>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62" name="Freeform 28"/>
          <p:cNvSpPr/>
          <p:nvPr/>
        </p:nvSpPr>
        <p:spPr>
          <a:xfrm>
            <a:off x="3864052" y="1553004"/>
            <a:ext cx="1654766"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Kozak sequence</a:t>
            </a:r>
          </a:p>
        </p:txBody>
      </p:sp>
      <p:sp>
        <p:nvSpPr>
          <p:cNvPr id="63" name="Straight Connector 29"/>
          <p:cNvSpPr/>
          <p:nvPr/>
        </p:nvSpPr>
        <p:spPr>
          <a:xfrm>
            <a:off x="3744860" y="1794326"/>
            <a:ext cx="168174" cy="0"/>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64" name="Straight Connector 30"/>
          <p:cNvSpPr/>
          <p:nvPr/>
        </p:nvSpPr>
        <p:spPr>
          <a:xfrm flipV="1">
            <a:off x="3811803" y="2421304"/>
            <a:ext cx="0" cy="571792"/>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65" name="Freeform 31"/>
          <p:cNvSpPr/>
          <p:nvPr/>
        </p:nvSpPr>
        <p:spPr>
          <a:xfrm>
            <a:off x="3607383" y="2991136"/>
            <a:ext cx="532856"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ATG</a:t>
            </a:r>
          </a:p>
        </p:txBody>
      </p:sp>
      <p:sp>
        <p:nvSpPr>
          <p:cNvPr id="66" name="Straight Connector 32"/>
          <p:cNvSpPr/>
          <p:nvPr/>
        </p:nvSpPr>
        <p:spPr>
          <a:xfrm flipV="1">
            <a:off x="6846770" y="2345218"/>
            <a:ext cx="0" cy="571137"/>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67" name="Freeform 33"/>
          <p:cNvSpPr/>
          <p:nvPr/>
        </p:nvSpPr>
        <p:spPr>
          <a:xfrm>
            <a:off x="6242323" y="2965992"/>
            <a:ext cx="648721"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STOP</a:t>
            </a:r>
          </a:p>
        </p:txBody>
      </p:sp>
    </p:spTree>
    <p:extLst>
      <p:ext uri="{BB962C8B-B14F-4D97-AF65-F5344CB8AC3E}">
        <p14:creationId xmlns:p14="http://schemas.microsoft.com/office/powerpoint/2010/main" val="1682110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395208" y="3744073"/>
            <a:ext cx="8078941" cy="3213421"/>
          </a:xfrm>
          <a:prstGeom prst="rect">
            <a:avLst/>
          </a:prstGeom>
          <a:noFill/>
          <a:ln>
            <a:noFill/>
          </a:ln>
        </p:spPr>
        <p:txBody>
          <a:bodyPr vert="horz" wrap="square" lIns="81638" tIns="40819" rIns="81638" bIns="40819" compatLnSpc="0">
            <a:spAutoFit/>
          </a:bodyPr>
          <a:lstStyle/>
          <a:p>
            <a:pPr hangingPunct="0"/>
            <a:r>
              <a:rPr lang="nl-NL" sz="2000" dirty="0">
                <a:solidFill>
                  <a:schemeClr val="tx2"/>
                </a:solidFill>
                <a:latin typeface="Calibri" panose="020F0502020204030204" pitchFamily="34" charset="0"/>
                <a:ea typeface="SimSun" pitchFamily="2"/>
                <a:cs typeface="Calibri" panose="020F0502020204030204" pitchFamily="34" charset="0"/>
              </a:rPr>
              <a:t>Het maakt uit </a:t>
            </a:r>
            <a:r>
              <a:rPr lang="nl-NL" sz="2000" b="1" dirty="0">
                <a:solidFill>
                  <a:schemeClr val="tx2"/>
                </a:solidFill>
                <a:latin typeface="Calibri" panose="020F0502020204030204" pitchFamily="34" charset="0"/>
                <a:ea typeface="SimSun" pitchFamily="2"/>
                <a:cs typeface="Calibri" panose="020F0502020204030204" pitchFamily="34" charset="0"/>
              </a:rPr>
              <a:t>WAAR</a:t>
            </a:r>
            <a:r>
              <a:rPr lang="nl-NL" sz="2000" dirty="0">
                <a:solidFill>
                  <a:schemeClr val="tx2"/>
                </a:solidFill>
                <a:latin typeface="Calibri" panose="020F0502020204030204" pitchFamily="34" charset="0"/>
                <a:ea typeface="SimSun" pitchFamily="2"/>
                <a:cs typeface="Calibri" panose="020F0502020204030204" pitchFamily="34" charset="0"/>
              </a:rPr>
              <a:t> in een gen een mutatie </a:t>
            </a:r>
            <a:r>
              <a:rPr lang="nl-NL" sz="2000" dirty="0" smtClean="0">
                <a:solidFill>
                  <a:schemeClr val="tx2"/>
                </a:solidFill>
                <a:latin typeface="Calibri" panose="020F0502020204030204" pitchFamily="34" charset="0"/>
                <a:ea typeface="SimSun" pitchFamily="2"/>
                <a:cs typeface="Calibri" panose="020F0502020204030204" pitchFamily="34" charset="0"/>
              </a:rPr>
              <a:t>optreedt:</a:t>
            </a:r>
            <a:endParaRPr lang="nl-NL" sz="2000" dirty="0">
              <a:solidFill>
                <a:schemeClr val="tx2"/>
              </a:solidFill>
              <a:latin typeface="Calibri" panose="020F0502020204030204" pitchFamily="34" charset="0"/>
              <a:ea typeface="SimSun" pitchFamily="2"/>
              <a:cs typeface="Calibri" panose="020F0502020204030204" pitchFamily="34" charset="0"/>
            </a:endParaRPr>
          </a:p>
          <a:p>
            <a:pPr hangingPunct="0"/>
            <a:endParaRPr lang="nl-NL" sz="2000" dirty="0">
              <a:solidFill>
                <a:schemeClr val="tx2"/>
              </a:solidFill>
              <a:latin typeface="Calibri" panose="020F0502020204030204" pitchFamily="34" charset="0"/>
              <a:ea typeface="SimSun" pitchFamily="2"/>
              <a:cs typeface="Calibri" panose="020F0502020204030204" pitchFamily="34" charset="0"/>
            </a:endParaRPr>
          </a:p>
          <a:p>
            <a:pPr hangingPunct="0"/>
            <a:r>
              <a:rPr lang="nl-NL" sz="2000" dirty="0" err="1" smtClean="0">
                <a:solidFill>
                  <a:schemeClr val="tx2"/>
                </a:solidFill>
                <a:latin typeface="Calibri" panose="020F0502020204030204" pitchFamily="34" charset="0"/>
                <a:ea typeface="SimSun" pitchFamily="2"/>
                <a:cs typeface="Calibri" panose="020F0502020204030204" pitchFamily="34" charset="0"/>
              </a:rPr>
              <a:t>Promoter</a:t>
            </a:r>
            <a:r>
              <a:rPr lang="nl-NL" sz="2000" dirty="0" smtClean="0">
                <a:solidFill>
                  <a:schemeClr val="tx2"/>
                </a:solidFill>
                <a:latin typeface="Calibri" panose="020F0502020204030204" pitchFamily="34" charset="0"/>
                <a:ea typeface="SimSun" pitchFamily="2"/>
                <a:cs typeface="Calibri" panose="020F0502020204030204" pitchFamily="34" charset="0"/>
              </a:rPr>
              <a:t>/</a:t>
            </a:r>
            <a:r>
              <a:rPr lang="nl-NL" sz="2000" dirty="0" err="1" smtClean="0">
                <a:solidFill>
                  <a:schemeClr val="tx2"/>
                </a:solidFill>
                <a:latin typeface="Calibri" panose="020F0502020204030204" pitchFamily="34" charset="0"/>
                <a:ea typeface="SimSun" pitchFamily="2"/>
                <a:cs typeface="Calibri" panose="020F0502020204030204" pitchFamily="34" charset="0"/>
              </a:rPr>
              <a:t>enhancer</a:t>
            </a:r>
            <a:r>
              <a:rPr lang="nl-NL" sz="2000" dirty="0" smtClean="0">
                <a:solidFill>
                  <a:schemeClr val="tx2"/>
                </a:solidFill>
                <a:latin typeface="Calibri" panose="020F0502020204030204" pitchFamily="34" charset="0"/>
                <a:ea typeface="SimSun" pitchFamily="2"/>
                <a:cs typeface="Calibri" panose="020F0502020204030204" pitchFamily="34" charset="0"/>
              </a:rPr>
              <a:t> </a:t>
            </a:r>
            <a:r>
              <a:rPr lang="nl-NL" sz="2000" dirty="0" smtClean="0">
                <a:solidFill>
                  <a:schemeClr val="tx2"/>
                </a:solidFill>
                <a:latin typeface="Calibri" panose="020F0502020204030204" pitchFamily="34" charset="0"/>
                <a:ea typeface="SimSun" pitchFamily="2"/>
                <a:cs typeface="Calibri" panose="020F0502020204030204" pitchFamily="34" charset="0"/>
                <a:sym typeface="Wingdings"/>
              </a:rPr>
              <a:t> </a:t>
            </a:r>
            <a:r>
              <a:rPr lang="nl-NL" sz="2000" dirty="0">
                <a:solidFill>
                  <a:srgbClr val="FF0000"/>
                </a:solidFill>
                <a:latin typeface="Calibri" panose="020F0502020204030204" pitchFamily="34" charset="0"/>
                <a:ea typeface="SimSun" pitchFamily="2"/>
                <a:cs typeface="Calibri" panose="020F0502020204030204" pitchFamily="34" charset="0"/>
              </a:rPr>
              <a:t>ander gen expressie niveau</a:t>
            </a:r>
            <a:endParaRPr lang="nl-NL" sz="2000" dirty="0" smtClean="0">
              <a:solidFill>
                <a:schemeClr val="tx2"/>
              </a:solidFill>
              <a:latin typeface="Calibri" panose="020F0502020204030204" pitchFamily="34" charset="0"/>
              <a:ea typeface="SimSun" pitchFamily="2"/>
              <a:cs typeface="Calibri" panose="020F0502020204030204" pitchFamily="34" charset="0"/>
            </a:endParaRPr>
          </a:p>
          <a:p>
            <a:pPr hangingPunct="0"/>
            <a:endParaRPr lang="nl-NL" sz="2000" dirty="0" smtClean="0">
              <a:solidFill>
                <a:schemeClr val="tx2"/>
              </a:solidFill>
              <a:latin typeface="Calibri" panose="020F0502020204030204" pitchFamily="34" charset="0"/>
              <a:ea typeface="SimSun" pitchFamily="2"/>
              <a:cs typeface="Calibri" panose="020F0502020204030204" pitchFamily="34" charset="0"/>
            </a:endParaRPr>
          </a:p>
          <a:p>
            <a:pPr lvl="0" hangingPunct="0"/>
            <a:r>
              <a:rPr lang="nl-NL" sz="2000" dirty="0" smtClean="0">
                <a:solidFill>
                  <a:schemeClr val="tx2"/>
                </a:solidFill>
                <a:latin typeface="Calibri" panose="020F0502020204030204" pitchFamily="34" charset="0"/>
                <a:ea typeface="SimSun" pitchFamily="2"/>
                <a:cs typeface="Calibri" panose="020F0502020204030204" pitchFamily="34" charset="0"/>
              </a:rPr>
              <a:t>5'UTR</a:t>
            </a:r>
            <a:r>
              <a:rPr lang="nl-NL" sz="2000" dirty="0">
                <a:solidFill>
                  <a:schemeClr val="tx2"/>
                </a:solidFill>
                <a:latin typeface="Calibri" panose="020F0502020204030204" pitchFamily="34" charset="0"/>
                <a:ea typeface="SimSun" pitchFamily="2"/>
                <a:cs typeface="Calibri" panose="020F0502020204030204" pitchFamily="34" charset="0"/>
              </a:rPr>
              <a:t>, </a:t>
            </a:r>
            <a:r>
              <a:rPr lang="nl-NL" sz="2000" dirty="0" smtClean="0">
                <a:solidFill>
                  <a:schemeClr val="tx2"/>
                </a:solidFill>
                <a:latin typeface="Calibri" panose="020F0502020204030204" pitchFamily="34" charset="0"/>
                <a:ea typeface="SimSun" pitchFamily="2"/>
                <a:cs typeface="Calibri" panose="020F0502020204030204" pitchFamily="34" charset="0"/>
              </a:rPr>
              <a:t>3'UTR </a:t>
            </a:r>
            <a:r>
              <a:rPr lang="nl-NL" sz="2000" dirty="0" smtClean="0">
                <a:solidFill>
                  <a:schemeClr val="tx2"/>
                </a:solidFill>
                <a:latin typeface="Calibri" panose="020F0502020204030204" pitchFamily="34" charset="0"/>
                <a:ea typeface="SimSun" pitchFamily="2"/>
                <a:cs typeface="Calibri" panose="020F0502020204030204" pitchFamily="34" charset="0"/>
                <a:sym typeface="Wingdings"/>
              </a:rPr>
              <a:t> </a:t>
            </a:r>
            <a:endParaRPr lang="nl-NL" sz="2000" dirty="0" smtClean="0">
              <a:solidFill>
                <a:schemeClr val="tx2"/>
              </a:solidFill>
              <a:latin typeface="Calibri" panose="020F0502020204030204" pitchFamily="34" charset="0"/>
              <a:ea typeface="SimSun" pitchFamily="2"/>
              <a:cs typeface="Calibri" panose="020F0502020204030204" pitchFamily="34" charset="0"/>
            </a:endParaRPr>
          </a:p>
          <a:p>
            <a:pPr hangingPunct="0"/>
            <a:endParaRPr lang="nl-NL" sz="2000" dirty="0" smtClean="0">
              <a:solidFill>
                <a:schemeClr val="tx2"/>
              </a:solidFill>
              <a:latin typeface="Calibri" panose="020F0502020204030204" pitchFamily="34" charset="0"/>
              <a:ea typeface="SimSun" pitchFamily="2"/>
              <a:cs typeface="Calibri" panose="020F0502020204030204" pitchFamily="34" charset="0"/>
            </a:endParaRPr>
          </a:p>
          <a:p>
            <a:pPr hangingPunct="0"/>
            <a:r>
              <a:rPr lang="nl-NL" sz="2000" dirty="0" err="1" smtClean="0">
                <a:solidFill>
                  <a:schemeClr val="tx2"/>
                </a:solidFill>
                <a:latin typeface="Calibri" panose="020F0502020204030204" pitchFamily="34" charset="0"/>
                <a:ea typeface="SimSun" pitchFamily="2"/>
                <a:cs typeface="Calibri" panose="020F0502020204030204" pitchFamily="34" charset="0"/>
              </a:rPr>
              <a:t>Exon</a:t>
            </a:r>
            <a:r>
              <a:rPr lang="nl-NL" sz="2000" dirty="0" smtClean="0">
                <a:solidFill>
                  <a:schemeClr val="tx2"/>
                </a:solidFill>
                <a:latin typeface="Calibri" panose="020F0502020204030204" pitchFamily="34" charset="0"/>
                <a:ea typeface="SimSun" pitchFamily="2"/>
                <a:cs typeface="Calibri" panose="020F0502020204030204" pitchFamily="34" charset="0"/>
              </a:rPr>
              <a:t> </a:t>
            </a:r>
            <a:r>
              <a:rPr lang="nl-NL" sz="2000" dirty="0" smtClean="0">
                <a:solidFill>
                  <a:schemeClr val="tx2"/>
                </a:solidFill>
                <a:latin typeface="Calibri" panose="020F0502020204030204" pitchFamily="34" charset="0"/>
                <a:ea typeface="SimSun" pitchFamily="2"/>
                <a:cs typeface="Calibri" panose="020F0502020204030204" pitchFamily="34" charset="0"/>
                <a:sym typeface="Wingdings"/>
              </a:rPr>
              <a:t></a:t>
            </a:r>
            <a:r>
              <a:rPr lang="nl-NL" sz="2000" dirty="0" smtClean="0">
                <a:solidFill>
                  <a:schemeClr val="tx2"/>
                </a:solidFill>
                <a:latin typeface="Calibri" panose="020F0502020204030204" pitchFamily="34" charset="0"/>
                <a:ea typeface="SimSun" pitchFamily="2"/>
                <a:cs typeface="Calibri" panose="020F0502020204030204" pitchFamily="34" charset="0"/>
              </a:rPr>
              <a:t> </a:t>
            </a:r>
            <a:endParaRPr lang="nl-NL" sz="2000" dirty="0">
              <a:solidFill>
                <a:schemeClr val="tx2"/>
              </a:solidFill>
              <a:latin typeface="Calibri" panose="020F0502020204030204" pitchFamily="34" charset="0"/>
              <a:ea typeface="SimSun" pitchFamily="2"/>
              <a:cs typeface="Calibri" panose="020F0502020204030204" pitchFamily="34" charset="0"/>
            </a:endParaRPr>
          </a:p>
          <a:p>
            <a:pPr hangingPunct="0"/>
            <a:endParaRPr lang="nl-NL" sz="2000" dirty="0">
              <a:solidFill>
                <a:schemeClr val="tx2"/>
              </a:solidFill>
              <a:latin typeface="Calibri" panose="020F0502020204030204" pitchFamily="34" charset="0"/>
              <a:ea typeface="SimSun" pitchFamily="2"/>
              <a:cs typeface="Calibri" panose="020F0502020204030204" pitchFamily="34" charset="0"/>
            </a:endParaRPr>
          </a:p>
          <a:p>
            <a:pPr hangingPunct="0"/>
            <a:r>
              <a:rPr lang="nl-NL" sz="2000" dirty="0">
                <a:solidFill>
                  <a:schemeClr val="tx2"/>
                </a:solidFill>
                <a:latin typeface="Calibri" panose="020F0502020204030204" pitchFamily="34" charset="0"/>
                <a:ea typeface="SimSun" pitchFamily="2"/>
                <a:cs typeface="Calibri" panose="020F0502020204030204" pitchFamily="34" charset="0"/>
              </a:rPr>
              <a:t>Intron-</a:t>
            </a:r>
            <a:r>
              <a:rPr lang="nl-NL" sz="2000" dirty="0" err="1">
                <a:solidFill>
                  <a:schemeClr val="tx2"/>
                </a:solidFill>
                <a:latin typeface="Calibri" panose="020F0502020204030204" pitchFamily="34" charset="0"/>
                <a:ea typeface="SimSun" pitchFamily="2"/>
                <a:cs typeface="Calibri" panose="020F0502020204030204" pitchFamily="34" charset="0"/>
              </a:rPr>
              <a:t>exon</a:t>
            </a:r>
            <a:r>
              <a:rPr lang="nl-NL" sz="2000" dirty="0">
                <a:solidFill>
                  <a:schemeClr val="tx2"/>
                </a:solidFill>
                <a:latin typeface="Calibri" panose="020F0502020204030204" pitchFamily="34" charset="0"/>
                <a:ea typeface="SimSun" pitchFamily="2"/>
                <a:cs typeface="Calibri" panose="020F0502020204030204" pitchFamily="34" charset="0"/>
              </a:rPr>
              <a:t> </a:t>
            </a:r>
            <a:r>
              <a:rPr lang="nl-NL" sz="2000" dirty="0" err="1" smtClean="0">
                <a:solidFill>
                  <a:schemeClr val="tx2"/>
                </a:solidFill>
                <a:latin typeface="Calibri" panose="020F0502020204030204" pitchFamily="34" charset="0"/>
                <a:ea typeface="SimSun" pitchFamily="2"/>
                <a:cs typeface="Calibri" panose="020F0502020204030204" pitchFamily="34" charset="0"/>
              </a:rPr>
              <a:t>boundaries</a:t>
            </a:r>
            <a:r>
              <a:rPr lang="nl-NL" sz="2000" dirty="0">
                <a:solidFill>
                  <a:schemeClr val="tx2"/>
                </a:solidFill>
                <a:latin typeface="Calibri" panose="020F0502020204030204" pitchFamily="34" charset="0"/>
                <a:ea typeface="SimSun" pitchFamily="2"/>
                <a:cs typeface="Calibri" panose="020F0502020204030204" pitchFamily="34" charset="0"/>
              </a:rPr>
              <a:t> </a:t>
            </a:r>
            <a:r>
              <a:rPr lang="nl-NL" sz="2000" dirty="0" smtClean="0">
                <a:solidFill>
                  <a:schemeClr val="tx2"/>
                </a:solidFill>
                <a:latin typeface="Calibri" panose="020F0502020204030204" pitchFamily="34" charset="0"/>
                <a:ea typeface="SimSun" pitchFamily="2"/>
                <a:cs typeface="Calibri" panose="020F0502020204030204" pitchFamily="34" charset="0"/>
                <a:sym typeface="Wingdings"/>
              </a:rPr>
              <a:t></a:t>
            </a:r>
            <a:r>
              <a:rPr lang="nl-NL" sz="2000" dirty="0" smtClean="0">
                <a:solidFill>
                  <a:schemeClr val="tx2"/>
                </a:solidFill>
                <a:latin typeface="Calibri" panose="020F0502020204030204" pitchFamily="34" charset="0"/>
                <a:ea typeface="SimSun" pitchFamily="2"/>
                <a:cs typeface="Calibri" panose="020F0502020204030204" pitchFamily="34" charset="0"/>
              </a:rPr>
              <a:t> </a:t>
            </a:r>
            <a:endParaRPr lang="nl-NL" sz="2000" dirty="0">
              <a:solidFill>
                <a:schemeClr val="tx2"/>
              </a:solidFill>
              <a:latin typeface="Calibri" panose="020F0502020204030204" pitchFamily="34" charset="0"/>
              <a:ea typeface="SimSun" pitchFamily="2"/>
              <a:cs typeface="Calibri" panose="020F0502020204030204" pitchFamily="34" charset="0"/>
            </a:endParaRPr>
          </a:p>
          <a:p>
            <a:pPr hangingPunct="0"/>
            <a:endParaRPr lang="nl-NL" sz="2000" dirty="0">
              <a:solidFill>
                <a:schemeClr val="tx2"/>
              </a:solidFill>
              <a:latin typeface="Calibri" panose="020F0502020204030204" pitchFamily="34" charset="0"/>
              <a:ea typeface="SimSun" pitchFamily="2"/>
              <a:cs typeface="Calibri" panose="020F0502020204030204" pitchFamily="34" charset="0"/>
            </a:endParaRPr>
          </a:p>
        </p:txBody>
      </p:sp>
      <p:sp>
        <p:nvSpPr>
          <p:cNvPr id="36" name="Freeform 3"/>
          <p:cNvSpPr/>
          <p:nvPr/>
        </p:nvSpPr>
        <p:spPr>
          <a:xfrm>
            <a:off x="2039937" y="2086589"/>
            <a:ext cx="1212811" cy="24589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BBE0E3"/>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37" name="Freeform 4"/>
          <p:cNvSpPr/>
          <p:nvPr/>
        </p:nvSpPr>
        <p:spPr>
          <a:xfrm>
            <a:off x="355913" y="2470614"/>
            <a:ext cx="1049536"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enhancer</a:t>
            </a:r>
          </a:p>
        </p:txBody>
      </p:sp>
      <p:sp>
        <p:nvSpPr>
          <p:cNvPr id="39" name="Freeform 5"/>
          <p:cNvSpPr/>
          <p:nvPr/>
        </p:nvSpPr>
        <p:spPr>
          <a:xfrm>
            <a:off x="2020017" y="2470614"/>
            <a:ext cx="1063514"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promoter</a:t>
            </a:r>
          </a:p>
        </p:txBody>
      </p:sp>
      <p:sp>
        <p:nvSpPr>
          <p:cNvPr id="40" name="Straight Connector 6"/>
          <p:cNvSpPr/>
          <p:nvPr/>
        </p:nvSpPr>
        <p:spPr>
          <a:xfrm flipV="1">
            <a:off x="3254054" y="1762651"/>
            <a:ext cx="0" cy="379452"/>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41" name="Straight Connector 7"/>
          <p:cNvSpPr/>
          <p:nvPr/>
        </p:nvSpPr>
        <p:spPr>
          <a:xfrm>
            <a:off x="3243278" y="1762650"/>
            <a:ext cx="201482" cy="0"/>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42" name="Freeform 8"/>
          <p:cNvSpPr/>
          <p:nvPr/>
        </p:nvSpPr>
        <p:spPr>
          <a:xfrm>
            <a:off x="1360711" y="1305478"/>
            <a:ext cx="2423053"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Transcriptional start site</a:t>
            </a:r>
          </a:p>
        </p:txBody>
      </p:sp>
      <p:sp>
        <p:nvSpPr>
          <p:cNvPr id="43" name="Freeform 9"/>
          <p:cNvSpPr/>
          <p:nvPr/>
        </p:nvSpPr>
        <p:spPr>
          <a:xfrm>
            <a:off x="5833808" y="2083323"/>
            <a:ext cx="969857" cy="25699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8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44" name="Freeform 10"/>
          <p:cNvSpPr/>
          <p:nvPr/>
        </p:nvSpPr>
        <p:spPr>
          <a:xfrm>
            <a:off x="4075003" y="2470614"/>
            <a:ext cx="785361"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Exon 1</a:t>
            </a:r>
          </a:p>
        </p:txBody>
      </p:sp>
      <p:sp>
        <p:nvSpPr>
          <p:cNvPr id="45" name="Freeform 11"/>
          <p:cNvSpPr/>
          <p:nvPr/>
        </p:nvSpPr>
        <p:spPr>
          <a:xfrm>
            <a:off x="6792237" y="2500983"/>
            <a:ext cx="658788" cy="31284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451">
                <a:latin typeface="Calibri" panose="020F0502020204030204" pitchFamily="34" charset="0"/>
                <a:ea typeface="SimSun" pitchFamily="2"/>
                <a:cs typeface="Calibri" panose="020F0502020204030204" pitchFamily="34" charset="0"/>
              </a:rPr>
              <a:t>3’ UTR</a:t>
            </a:r>
          </a:p>
        </p:txBody>
      </p:sp>
      <p:sp>
        <p:nvSpPr>
          <p:cNvPr id="46" name="Freeform 12"/>
          <p:cNvSpPr/>
          <p:nvPr/>
        </p:nvSpPr>
        <p:spPr>
          <a:xfrm>
            <a:off x="5022328" y="2084630"/>
            <a:ext cx="824215" cy="25111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47" name="Freeform 13"/>
          <p:cNvSpPr/>
          <p:nvPr/>
        </p:nvSpPr>
        <p:spPr>
          <a:xfrm>
            <a:off x="6800400" y="2081691"/>
            <a:ext cx="812786" cy="25862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99"/>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48" name="Freeform 14"/>
          <p:cNvSpPr/>
          <p:nvPr/>
        </p:nvSpPr>
        <p:spPr>
          <a:xfrm>
            <a:off x="7609920" y="2081691"/>
            <a:ext cx="327204" cy="2540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49" name="Straight Connector 15"/>
          <p:cNvSpPr/>
          <p:nvPr/>
        </p:nvSpPr>
        <p:spPr>
          <a:xfrm flipV="1">
            <a:off x="7808790" y="2369056"/>
            <a:ext cx="0" cy="534891"/>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0" name="Freeform 16"/>
          <p:cNvSpPr/>
          <p:nvPr/>
        </p:nvSpPr>
        <p:spPr>
          <a:xfrm>
            <a:off x="7015271" y="2919948"/>
            <a:ext cx="2015800" cy="68205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8" tIns="42452" rIns="81638" bIns="42452" anchor="t" anchorCtr="0" compatLnSpc="0">
            <a:spAutoFit/>
          </a:bodyPr>
          <a:lstStyle/>
          <a:p>
            <a:pPr hangingPunct="0"/>
            <a:r>
              <a:rPr lang="en-US" sz="1270">
                <a:latin typeface="Calibri" panose="020F0502020204030204" pitchFamily="34" charset="0"/>
                <a:ea typeface="SimSun" pitchFamily="2"/>
                <a:cs typeface="Calibri" panose="020F0502020204030204" pitchFamily="34" charset="0"/>
              </a:rPr>
              <a:t>Transcription termination signal/</a:t>
            </a:r>
          </a:p>
          <a:p>
            <a:pPr hangingPunct="0"/>
            <a:r>
              <a:rPr lang="en-US" sz="1270">
                <a:latin typeface="Calibri" panose="020F0502020204030204" pitchFamily="34" charset="0"/>
                <a:ea typeface="SimSun" pitchFamily="2"/>
                <a:cs typeface="Calibri" panose="020F0502020204030204" pitchFamily="34" charset="0"/>
              </a:rPr>
              <a:t>polyA signal</a:t>
            </a:r>
          </a:p>
        </p:txBody>
      </p:sp>
      <p:sp>
        <p:nvSpPr>
          <p:cNvPr id="51" name="Straight Connector 17"/>
          <p:cNvSpPr/>
          <p:nvPr/>
        </p:nvSpPr>
        <p:spPr>
          <a:xfrm flipH="1">
            <a:off x="1671587" y="2218189"/>
            <a:ext cx="368350" cy="0"/>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2" name="Straight Connector 18"/>
          <p:cNvSpPr/>
          <p:nvPr/>
        </p:nvSpPr>
        <p:spPr>
          <a:xfrm flipH="1">
            <a:off x="1626849" y="2096059"/>
            <a:ext cx="111354" cy="247526"/>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3" name="Straight Connector 19"/>
          <p:cNvSpPr/>
          <p:nvPr/>
        </p:nvSpPr>
        <p:spPr>
          <a:xfrm flipH="1">
            <a:off x="1575907" y="2088222"/>
            <a:ext cx="111354" cy="247526"/>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4" name="Straight Connector 20"/>
          <p:cNvSpPr/>
          <p:nvPr/>
        </p:nvSpPr>
        <p:spPr>
          <a:xfrm flipH="1">
            <a:off x="1250663" y="2210352"/>
            <a:ext cx="368349" cy="0"/>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5" name="Freeform 21"/>
          <p:cNvSpPr/>
          <p:nvPr/>
        </p:nvSpPr>
        <p:spPr>
          <a:xfrm>
            <a:off x="617480" y="2089855"/>
            <a:ext cx="632203" cy="24589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6" name="Freeform 22"/>
          <p:cNvSpPr/>
          <p:nvPr/>
        </p:nvSpPr>
        <p:spPr>
          <a:xfrm>
            <a:off x="3830417" y="2086589"/>
            <a:ext cx="1203015" cy="2540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8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7" name="Freeform 23"/>
          <p:cNvSpPr/>
          <p:nvPr/>
        </p:nvSpPr>
        <p:spPr>
          <a:xfrm>
            <a:off x="5851768" y="2464083"/>
            <a:ext cx="785361"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Exon 2</a:t>
            </a:r>
          </a:p>
        </p:txBody>
      </p:sp>
      <p:sp>
        <p:nvSpPr>
          <p:cNvPr id="58" name="Freeform 24"/>
          <p:cNvSpPr/>
          <p:nvPr/>
        </p:nvSpPr>
        <p:spPr>
          <a:xfrm>
            <a:off x="4975632" y="2470614"/>
            <a:ext cx="910652"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Intron 1</a:t>
            </a:r>
          </a:p>
        </p:txBody>
      </p:sp>
      <p:sp>
        <p:nvSpPr>
          <p:cNvPr id="59" name="Freeform 25"/>
          <p:cNvSpPr/>
          <p:nvPr/>
        </p:nvSpPr>
        <p:spPr>
          <a:xfrm>
            <a:off x="3252748" y="2087895"/>
            <a:ext cx="579302" cy="24458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99"/>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60" name="Freeform 26"/>
          <p:cNvSpPr/>
          <p:nvPr/>
        </p:nvSpPr>
        <p:spPr>
          <a:xfrm>
            <a:off x="3071512" y="2500983"/>
            <a:ext cx="895403" cy="31284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8" tIns="42452" rIns="81638" bIns="42452" anchor="t" anchorCtr="0" compatLnSpc="0">
            <a:spAutoFit/>
          </a:bodyPr>
          <a:lstStyle/>
          <a:p>
            <a:pPr hangingPunct="0"/>
            <a:r>
              <a:rPr lang="en-US" sz="1451">
                <a:latin typeface="Calibri" panose="020F0502020204030204" pitchFamily="34" charset="0"/>
                <a:ea typeface="SimSun" pitchFamily="2"/>
                <a:cs typeface="Calibri" panose="020F0502020204030204" pitchFamily="34" charset="0"/>
              </a:rPr>
              <a:t>5’ UTR</a:t>
            </a:r>
          </a:p>
        </p:txBody>
      </p:sp>
      <p:sp>
        <p:nvSpPr>
          <p:cNvPr id="61" name="Straight Connector 27"/>
          <p:cNvSpPr/>
          <p:nvPr/>
        </p:nvSpPr>
        <p:spPr>
          <a:xfrm>
            <a:off x="3745187" y="1794326"/>
            <a:ext cx="0" cy="235116"/>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62" name="Freeform 28"/>
          <p:cNvSpPr/>
          <p:nvPr/>
        </p:nvSpPr>
        <p:spPr>
          <a:xfrm>
            <a:off x="3864052" y="1553004"/>
            <a:ext cx="1654766"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Kozak sequence</a:t>
            </a:r>
          </a:p>
        </p:txBody>
      </p:sp>
      <p:sp>
        <p:nvSpPr>
          <p:cNvPr id="63" name="Straight Connector 29"/>
          <p:cNvSpPr/>
          <p:nvPr/>
        </p:nvSpPr>
        <p:spPr>
          <a:xfrm>
            <a:off x="3744860" y="1794326"/>
            <a:ext cx="168174" cy="0"/>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64" name="Straight Connector 30"/>
          <p:cNvSpPr/>
          <p:nvPr/>
        </p:nvSpPr>
        <p:spPr>
          <a:xfrm flipV="1">
            <a:off x="3811803" y="2421304"/>
            <a:ext cx="0" cy="571792"/>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65" name="Freeform 31"/>
          <p:cNvSpPr/>
          <p:nvPr/>
        </p:nvSpPr>
        <p:spPr>
          <a:xfrm>
            <a:off x="3607383" y="2991136"/>
            <a:ext cx="532856"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ATG</a:t>
            </a:r>
          </a:p>
        </p:txBody>
      </p:sp>
      <p:sp>
        <p:nvSpPr>
          <p:cNvPr id="66" name="Straight Connector 32"/>
          <p:cNvSpPr/>
          <p:nvPr/>
        </p:nvSpPr>
        <p:spPr>
          <a:xfrm flipV="1">
            <a:off x="6846770" y="2345218"/>
            <a:ext cx="0" cy="571137"/>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67" name="Freeform 33"/>
          <p:cNvSpPr/>
          <p:nvPr/>
        </p:nvSpPr>
        <p:spPr>
          <a:xfrm>
            <a:off x="6242323" y="2965992"/>
            <a:ext cx="648721"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STOP</a:t>
            </a:r>
          </a:p>
        </p:txBody>
      </p:sp>
      <p:sp>
        <p:nvSpPr>
          <p:cNvPr id="35" name="Freeform 1"/>
          <p:cNvSpPr/>
          <p:nvPr/>
        </p:nvSpPr>
        <p:spPr>
          <a:xfrm>
            <a:off x="395208" y="215464"/>
            <a:ext cx="8302225" cy="71186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8" tIns="42452" rIns="81638" bIns="42452" anchor="t" anchorCtr="0" compatLnSpc="0">
            <a:spAutoFit/>
          </a:bodyPr>
          <a:lstStyle/>
          <a:p>
            <a:pPr hangingPunct="0">
              <a:spcBef>
                <a:spcPts val="1019"/>
              </a:spcBef>
            </a:pPr>
            <a:r>
              <a:rPr lang="nl-NL" sz="4000" b="1" dirty="0">
                <a:solidFill>
                  <a:srgbClr val="FF6600"/>
                </a:solidFill>
                <a:latin typeface="Calibri" panose="020F0502020204030204" pitchFamily="34" charset="0"/>
                <a:ea typeface="SimSun" pitchFamily="2"/>
                <a:cs typeface="Calibri" panose="020F0502020204030204" pitchFamily="34" charset="0"/>
              </a:rPr>
              <a:t>Consequenties van gen mutaties</a:t>
            </a:r>
          </a:p>
        </p:txBody>
      </p:sp>
    </p:spTree>
    <p:extLst>
      <p:ext uri="{BB962C8B-B14F-4D97-AF65-F5344CB8AC3E}">
        <p14:creationId xmlns:p14="http://schemas.microsoft.com/office/powerpoint/2010/main" val="1766176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395208" y="3744073"/>
            <a:ext cx="8078941" cy="3213421"/>
          </a:xfrm>
          <a:prstGeom prst="rect">
            <a:avLst/>
          </a:prstGeom>
          <a:noFill/>
          <a:ln>
            <a:noFill/>
          </a:ln>
        </p:spPr>
        <p:txBody>
          <a:bodyPr vert="horz" wrap="square" lIns="81638" tIns="40819" rIns="81638" bIns="40819" compatLnSpc="0">
            <a:spAutoFit/>
          </a:bodyPr>
          <a:lstStyle/>
          <a:p>
            <a:pPr hangingPunct="0"/>
            <a:r>
              <a:rPr lang="nl-NL" sz="2000" dirty="0">
                <a:solidFill>
                  <a:schemeClr val="tx2"/>
                </a:solidFill>
                <a:latin typeface="Calibri" panose="020F0502020204030204" pitchFamily="34" charset="0"/>
                <a:ea typeface="SimSun" pitchFamily="2"/>
                <a:cs typeface="Calibri" panose="020F0502020204030204" pitchFamily="34" charset="0"/>
              </a:rPr>
              <a:t>Het maakt uit </a:t>
            </a:r>
            <a:r>
              <a:rPr lang="nl-NL" sz="2000" b="1" dirty="0">
                <a:solidFill>
                  <a:schemeClr val="tx2"/>
                </a:solidFill>
                <a:latin typeface="Calibri" panose="020F0502020204030204" pitchFamily="34" charset="0"/>
                <a:ea typeface="SimSun" pitchFamily="2"/>
                <a:cs typeface="Calibri" panose="020F0502020204030204" pitchFamily="34" charset="0"/>
              </a:rPr>
              <a:t>WAAR</a:t>
            </a:r>
            <a:r>
              <a:rPr lang="nl-NL" sz="2000" dirty="0">
                <a:solidFill>
                  <a:schemeClr val="tx2"/>
                </a:solidFill>
                <a:latin typeface="Calibri" panose="020F0502020204030204" pitchFamily="34" charset="0"/>
                <a:ea typeface="SimSun" pitchFamily="2"/>
                <a:cs typeface="Calibri" panose="020F0502020204030204" pitchFamily="34" charset="0"/>
              </a:rPr>
              <a:t> in een gen een mutatie </a:t>
            </a:r>
            <a:r>
              <a:rPr lang="nl-NL" sz="2000" dirty="0" smtClean="0">
                <a:solidFill>
                  <a:schemeClr val="tx2"/>
                </a:solidFill>
                <a:latin typeface="Calibri" panose="020F0502020204030204" pitchFamily="34" charset="0"/>
                <a:ea typeface="SimSun" pitchFamily="2"/>
                <a:cs typeface="Calibri" panose="020F0502020204030204" pitchFamily="34" charset="0"/>
              </a:rPr>
              <a:t>optreedt:</a:t>
            </a:r>
            <a:endParaRPr lang="nl-NL" sz="2000" dirty="0">
              <a:solidFill>
                <a:schemeClr val="tx2"/>
              </a:solidFill>
              <a:latin typeface="Calibri" panose="020F0502020204030204" pitchFamily="34" charset="0"/>
              <a:ea typeface="SimSun" pitchFamily="2"/>
              <a:cs typeface="Calibri" panose="020F0502020204030204" pitchFamily="34" charset="0"/>
            </a:endParaRPr>
          </a:p>
          <a:p>
            <a:pPr hangingPunct="0"/>
            <a:endParaRPr lang="nl-NL" sz="2000" dirty="0">
              <a:solidFill>
                <a:schemeClr val="tx2"/>
              </a:solidFill>
              <a:latin typeface="Calibri" panose="020F0502020204030204" pitchFamily="34" charset="0"/>
              <a:ea typeface="SimSun" pitchFamily="2"/>
              <a:cs typeface="Calibri" panose="020F0502020204030204" pitchFamily="34" charset="0"/>
            </a:endParaRPr>
          </a:p>
          <a:p>
            <a:pPr hangingPunct="0"/>
            <a:r>
              <a:rPr lang="nl-NL" sz="2000" dirty="0" err="1" smtClean="0">
                <a:solidFill>
                  <a:schemeClr val="tx2"/>
                </a:solidFill>
                <a:latin typeface="Calibri" panose="020F0502020204030204" pitchFamily="34" charset="0"/>
                <a:ea typeface="SimSun" pitchFamily="2"/>
                <a:cs typeface="Calibri" panose="020F0502020204030204" pitchFamily="34" charset="0"/>
              </a:rPr>
              <a:t>Promoter</a:t>
            </a:r>
            <a:r>
              <a:rPr lang="nl-NL" sz="2000" dirty="0" smtClean="0">
                <a:solidFill>
                  <a:schemeClr val="tx2"/>
                </a:solidFill>
                <a:latin typeface="Calibri" panose="020F0502020204030204" pitchFamily="34" charset="0"/>
                <a:ea typeface="SimSun" pitchFamily="2"/>
                <a:cs typeface="Calibri" panose="020F0502020204030204" pitchFamily="34" charset="0"/>
              </a:rPr>
              <a:t>/</a:t>
            </a:r>
            <a:r>
              <a:rPr lang="nl-NL" sz="2000" dirty="0" err="1" smtClean="0">
                <a:solidFill>
                  <a:schemeClr val="tx2"/>
                </a:solidFill>
                <a:latin typeface="Calibri" panose="020F0502020204030204" pitchFamily="34" charset="0"/>
                <a:ea typeface="SimSun" pitchFamily="2"/>
                <a:cs typeface="Calibri" panose="020F0502020204030204" pitchFamily="34" charset="0"/>
              </a:rPr>
              <a:t>enhancer</a:t>
            </a:r>
            <a:r>
              <a:rPr lang="nl-NL" sz="2000" dirty="0" smtClean="0">
                <a:solidFill>
                  <a:schemeClr val="tx2"/>
                </a:solidFill>
                <a:latin typeface="Calibri" panose="020F0502020204030204" pitchFamily="34" charset="0"/>
                <a:ea typeface="SimSun" pitchFamily="2"/>
                <a:cs typeface="Calibri" panose="020F0502020204030204" pitchFamily="34" charset="0"/>
              </a:rPr>
              <a:t> </a:t>
            </a:r>
            <a:r>
              <a:rPr lang="nl-NL" sz="2000" dirty="0" smtClean="0">
                <a:solidFill>
                  <a:schemeClr val="tx2"/>
                </a:solidFill>
                <a:latin typeface="Calibri" panose="020F0502020204030204" pitchFamily="34" charset="0"/>
                <a:ea typeface="SimSun" pitchFamily="2"/>
                <a:cs typeface="Calibri" panose="020F0502020204030204" pitchFamily="34" charset="0"/>
                <a:sym typeface="Wingdings"/>
              </a:rPr>
              <a:t> </a:t>
            </a:r>
            <a:r>
              <a:rPr lang="nl-NL" sz="2000" dirty="0">
                <a:solidFill>
                  <a:srgbClr val="FF0000"/>
                </a:solidFill>
                <a:latin typeface="Calibri" panose="020F0502020204030204" pitchFamily="34" charset="0"/>
                <a:ea typeface="SimSun" pitchFamily="2"/>
                <a:cs typeface="Calibri" panose="020F0502020204030204" pitchFamily="34" charset="0"/>
              </a:rPr>
              <a:t>ander gen expressie niveau</a:t>
            </a:r>
            <a:endParaRPr lang="nl-NL" sz="2000" dirty="0" smtClean="0">
              <a:solidFill>
                <a:schemeClr val="tx2"/>
              </a:solidFill>
              <a:latin typeface="Calibri" panose="020F0502020204030204" pitchFamily="34" charset="0"/>
              <a:ea typeface="SimSun" pitchFamily="2"/>
              <a:cs typeface="Calibri" panose="020F0502020204030204" pitchFamily="34" charset="0"/>
            </a:endParaRPr>
          </a:p>
          <a:p>
            <a:pPr hangingPunct="0"/>
            <a:endParaRPr lang="nl-NL" sz="2000" dirty="0" smtClean="0">
              <a:solidFill>
                <a:schemeClr val="tx2"/>
              </a:solidFill>
              <a:latin typeface="Calibri" panose="020F0502020204030204" pitchFamily="34" charset="0"/>
              <a:ea typeface="SimSun" pitchFamily="2"/>
              <a:cs typeface="Calibri" panose="020F0502020204030204" pitchFamily="34" charset="0"/>
            </a:endParaRPr>
          </a:p>
          <a:p>
            <a:pPr lvl="0" hangingPunct="0"/>
            <a:r>
              <a:rPr lang="nl-NL" sz="2000" dirty="0" smtClean="0">
                <a:solidFill>
                  <a:schemeClr val="tx2"/>
                </a:solidFill>
                <a:latin typeface="Calibri" panose="020F0502020204030204" pitchFamily="34" charset="0"/>
                <a:ea typeface="SimSun" pitchFamily="2"/>
                <a:cs typeface="Calibri" panose="020F0502020204030204" pitchFamily="34" charset="0"/>
              </a:rPr>
              <a:t>5'UTR</a:t>
            </a:r>
            <a:r>
              <a:rPr lang="nl-NL" sz="2000" dirty="0">
                <a:solidFill>
                  <a:schemeClr val="tx2"/>
                </a:solidFill>
                <a:latin typeface="Calibri" panose="020F0502020204030204" pitchFamily="34" charset="0"/>
                <a:ea typeface="SimSun" pitchFamily="2"/>
                <a:cs typeface="Calibri" panose="020F0502020204030204" pitchFamily="34" charset="0"/>
              </a:rPr>
              <a:t>, </a:t>
            </a:r>
            <a:r>
              <a:rPr lang="nl-NL" sz="2000" dirty="0" smtClean="0">
                <a:solidFill>
                  <a:schemeClr val="tx2"/>
                </a:solidFill>
                <a:latin typeface="Calibri" panose="020F0502020204030204" pitchFamily="34" charset="0"/>
                <a:ea typeface="SimSun" pitchFamily="2"/>
                <a:cs typeface="Calibri" panose="020F0502020204030204" pitchFamily="34" charset="0"/>
              </a:rPr>
              <a:t>3'UTR </a:t>
            </a:r>
            <a:r>
              <a:rPr lang="nl-NL" sz="2000" dirty="0" smtClean="0">
                <a:solidFill>
                  <a:schemeClr val="tx2"/>
                </a:solidFill>
                <a:latin typeface="Calibri" panose="020F0502020204030204" pitchFamily="34" charset="0"/>
                <a:ea typeface="SimSun" pitchFamily="2"/>
                <a:cs typeface="Calibri" panose="020F0502020204030204" pitchFamily="34" charset="0"/>
                <a:sym typeface="Wingdings"/>
              </a:rPr>
              <a:t> </a:t>
            </a:r>
            <a:r>
              <a:rPr lang="nl-NL" sz="2000" dirty="0">
                <a:solidFill>
                  <a:srgbClr val="FF0000"/>
                </a:solidFill>
                <a:latin typeface="Calibri" panose="020F0502020204030204" pitchFamily="34" charset="0"/>
                <a:ea typeface="SimSun" pitchFamily="2"/>
                <a:cs typeface="Calibri" panose="020F0502020204030204" pitchFamily="34" charset="0"/>
              </a:rPr>
              <a:t>ander gen expressie niveau</a:t>
            </a:r>
            <a:endParaRPr lang="nl-NL" sz="2000" dirty="0" smtClean="0">
              <a:solidFill>
                <a:schemeClr val="tx2"/>
              </a:solidFill>
              <a:latin typeface="Calibri" panose="020F0502020204030204" pitchFamily="34" charset="0"/>
              <a:ea typeface="SimSun" pitchFamily="2"/>
              <a:cs typeface="Calibri" panose="020F0502020204030204" pitchFamily="34" charset="0"/>
            </a:endParaRPr>
          </a:p>
          <a:p>
            <a:pPr hangingPunct="0"/>
            <a:endParaRPr lang="nl-NL" sz="2000" dirty="0" smtClean="0">
              <a:solidFill>
                <a:schemeClr val="tx2"/>
              </a:solidFill>
              <a:latin typeface="Calibri" panose="020F0502020204030204" pitchFamily="34" charset="0"/>
              <a:ea typeface="SimSun" pitchFamily="2"/>
              <a:cs typeface="Calibri" panose="020F0502020204030204" pitchFamily="34" charset="0"/>
            </a:endParaRPr>
          </a:p>
          <a:p>
            <a:pPr hangingPunct="0"/>
            <a:r>
              <a:rPr lang="nl-NL" sz="2000" dirty="0" err="1" smtClean="0">
                <a:solidFill>
                  <a:schemeClr val="tx2"/>
                </a:solidFill>
                <a:latin typeface="Calibri" panose="020F0502020204030204" pitchFamily="34" charset="0"/>
                <a:ea typeface="SimSun" pitchFamily="2"/>
                <a:cs typeface="Calibri" panose="020F0502020204030204" pitchFamily="34" charset="0"/>
              </a:rPr>
              <a:t>Exon</a:t>
            </a:r>
            <a:r>
              <a:rPr lang="nl-NL" sz="2000" dirty="0" smtClean="0">
                <a:solidFill>
                  <a:schemeClr val="tx2"/>
                </a:solidFill>
                <a:latin typeface="Calibri" panose="020F0502020204030204" pitchFamily="34" charset="0"/>
                <a:ea typeface="SimSun" pitchFamily="2"/>
                <a:cs typeface="Calibri" panose="020F0502020204030204" pitchFamily="34" charset="0"/>
              </a:rPr>
              <a:t> </a:t>
            </a:r>
            <a:r>
              <a:rPr lang="nl-NL" sz="2000" dirty="0" smtClean="0">
                <a:solidFill>
                  <a:schemeClr val="tx2"/>
                </a:solidFill>
                <a:latin typeface="Calibri" panose="020F0502020204030204" pitchFamily="34" charset="0"/>
                <a:ea typeface="SimSun" pitchFamily="2"/>
                <a:cs typeface="Calibri" panose="020F0502020204030204" pitchFamily="34" charset="0"/>
                <a:sym typeface="Wingdings"/>
              </a:rPr>
              <a:t></a:t>
            </a:r>
            <a:r>
              <a:rPr lang="nl-NL" sz="2000" dirty="0" smtClean="0">
                <a:solidFill>
                  <a:schemeClr val="tx2"/>
                </a:solidFill>
                <a:latin typeface="Calibri" panose="020F0502020204030204" pitchFamily="34" charset="0"/>
                <a:ea typeface="SimSun" pitchFamily="2"/>
                <a:cs typeface="Calibri" panose="020F0502020204030204" pitchFamily="34" charset="0"/>
              </a:rPr>
              <a:t> </a:t>
            </a:r>
            <a:endParaRPr lang="nl-NL" sz="2000" dirty="0">
              <a:solidFill>
                <a:schemeClr val="tx2"/>
              </a:solidFill>
              <a:latin typeface="Calibri" panose="020F0502020204030204" pitchFamily="34" charset="0"/>
              <a:ea typeface="SimSun" pitchFamily="2"/>
              <a:cs typeface="Calibri" panose="020F0502020204030204" pitchFamily="34" charset="0"/>
            </a:endParaRPr>
          </a:p>
          <a:p>
            <a:pPr hangingPunct="0"/>
            <a:endParaRPr lang="nl-NL" sz="2000" dirty="0">
              <a:solidFill>
                <a:schemeClr val="tx2"/>
              </a:solidFill>
              <a:latin typeface="Calibri" panose="020F0502020204030204" pitchFamily="34" charset="0"/>
              <a:ea typeface="SimSun" pitchFamily="2"/>
              <a:cs typeface="Calibri" panose="020F0502020204030204" pitchFamily="34" charset="0"/>
            </a:endParaRPr>
          </a:p>
          <a:p>
            <a:pPr hangingPunct="0"/>
            <a:r>
              <a:rPr lang="nl-NL" sz="2000" dirty="0">
                <a:solidFill>
                  <a:schemeClr val="tx2"/>
                </a:solidFill>
                <a:latin typeface="Calibri" panose="020F0502020204030204" pitchFamily="34" charset="0"/>
                <a:ea typeface="SimSun" pitchFamily="2"/>
                <a:cs typeface="Calibri" panose="020F0502020204030204" pitchFamily="34" charset="0"/>
              </a:rPr>
              <a:t>Intron-</a:t>
            </a:r>
            <a:r>
              <a:rPr lang="nl-NL" sz="2000" dirty="0" err="1">
                <a:solidFill>
                  <a:schemeClr val="tx2"/>
                </a:solidFill>
                <a:latin typeface="Calibri" panose="020F0502020204030204" pitchFamily="34" charset="0"/>
                <a:ea typeface="SimSun" pitchFamily="2"/>
                <a:cs typeface="Calibri" panose="020F0502020204030204" pitchFamily="34" charset="0"/>
              </a:rPr>
              <a:t>exon</a:t>
            </a:r>
            <a:r>
              <a:rPr lang="nl-NL" sz="2000" dirty="0">
                <a:solidFill>
                  <a:schemeClr val="tx2"/>
                </a:solidFill>
                <a:latin typeface="Calibri" panose="020F0502020204030204" pitchFamily="34" charset="0"/>
                <a:ea typeface="SimSun" pitchFamily="2"/>
                <a:cs typeface="Calibri" panose="020F0502020204030204" pitchFamily="34" charset="0"/>
              </a:rPr>
              <a:t> </a:t>
            </a:r>
            <a:r>
              <a:rPr lang="nl-NL" sz="2000" dirty="0" err="1" smtClean="0">
                <a:solidFill>
                  <a:schemeClr val="tx2"/>
                </a:solidFill>
                <a:latin typeface="Calibri" panose="020F0502020204030204" pitchFamily="34" charset="0"/>
                <a:ea typeface="SimSun" pitchFamily="2"/>
                <a:cs typeface="Calibri" panose="020F0502020204030204" pitchFamily="34" charset="0"/>
              </a:rPr>
              <a:t>boundaries</a:t>
            </a:r>
            <a:r>
              <a:rPr lang="nl-NL" sz="2000" dirty="0">
                <a:solidFill>
                  <a:schemeClr val="tx2"/>
                </a:solidFill>
                <a:latin typeface="Calibri" panose="020F0502020204030204" pitchFamily="34" charset="0"/>
                <a:ea typeface="SimSun" pitchFamily="2"/>
                <a:cs typeface="Calibri" panose="020F0502020204030204" pitchFamily="34" charset="0"/>
              </a:rPr>
              <a:t> </a:t>
            </a:r>
            <a:r>
              <a:rPr lang="nl-NL" sz="2000" dirty="0" smtClean="0">
                <a:solidFill>
                  <a:schemeClr val="tx2"/>
                </a:solidFill>
                <a:latin typeface="Calibri" panose="020F0502020204030204" pitchFamily="34" charset="0"/>
                <a:ea typeface="SimSun" pitchFamily="2"/>
                <a:cs typeface="Calibri" panose="020F0502020204030204" pitchFamily="34" charset="0"/>
                <a:sym typeface="Wingdings"/>
              </a:rPr>
              <a:t></a:t>
            </a:r>
            <a:r>
              <a:rPr lang="nl-NL" sz="2000" dirty="0" smtClean="0">
                <a:solidFill>
                  <a:schemeClr val="tx2"/>
                </a:solidFill>
                <a:latin typeface="Calibri" panose="020F0502020204030204" pitchFamily="34" charset="0"/>
                <a:ea typeface="SimSun" pitchFamily="2"/>
                <a:cs typeface="Calibri" panose="020F0502020204030204" pitchFamily="34" charset="0"/>
              </a:rPr>
              <a:t> </a:t>
            </a:r>
            <a:endParaRPr lang="nl-NL" sz="2000" dirty="0">
              <a:solidFill>
                <a:schemeClr val="tx2"/>
              </a:solidFill>
              <a:latin typeface="Calibri" panose="020F0502020204030204" pitchFamily="34" charset="0"/>
              <a:ea typeface="SimSun" pitchFamily="2"/>
              <a:cs typeface="Calibri" panose="020F0502020204030204" pitchFamily="34" charset="0"/>
            </a:endParaRPr>
          </a:p>
          <a:p>
            <a:pPr hangingPunct="0"/>
            <a:endParaRPr lang="nl-NL" sz="2000" dirty="0">
              <a:solidFill>
                <a:schemeClr val="tx2"/>
              </a:solidFill>
              <a:latin typeface="Calibri" panose="020F0502020204030204" pitchFamily="34" charset="0"/>
              <a:ea typeface="SimSun" pitchFamily="2"/>
              <a:cs typeface="Calibri" panose="020F0502020204030204" pitchFamily="34" charset="0"/>
            </a:endParaRPr>
          </a:p>
        </p:txBody>
      </p:sp>
      <p:sp>
        <p:nvSpPr>
          <p:cNvPr id="36" name="Freeform 3"/>
          <p:cNvSpPr/>
          <p:nvPr/>
        </p:nvSpPr>
        <p:spPr>
          <a:xfrm>
            <a:off x="2039937" y="2086589"/>
            <a:ext cx="1212811" cy="24589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BBE0E3"/>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37" name="Freeform 4"/>
          <p:cNvSpPr/>
          <p:nvPr/>
        </p:nvSpPr>
        <p:spPr>
          <a:xfrm>
            <a:off x="355913" y="2470614"/>
            <a:ext cx="1049536"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enhancer</a:t>
            </a:r>
          </a:p>
        </p:txBody>
      </p:sp>
      <p:sp>
        <p:nvSpPr>
          <p:cNvPr id="39" name="Freeform 5"/>
          <p:cNvSpPr/>
          <p:nvPr/>
        </p:nvSpPr>
        <p:spPr>
          <a:xfrm>
            <a:off x="2020017" y="2470614"/>
            <a:ext cx="1063514"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promoter</a:t>
            </a:r>
          </a:p>
        </p:txBody>
      </p:sp>
      <p:sp>
        <p:nvSpPr>
          <p:cNvPr id="40" name="Straight Connector 6"/>
          <p:cNvSpPr/>
          <p:nvPr/>
        </p:nvSpPr>
        <p:spPr>
          <a:xfrm flipV="1">
            <a:off x="3254054" y="1762651"/>
            <a:ext cx="0" cy="379452"/>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41" name="Straight Connector 7"/>
          <p:cNvSpPr/>
          <p:nvPr/>
        </p:nvSpPr>
        <p:spPr>
          <a:xfrm>
            <a:off x="3243278" y="1762650"/>
            <a:ext cx="201482" cy="0"/>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42" name="Freeform 8"/>
          <p:cNvSpPr/>
          <p:nvPr/>
        </p:nvSpPr>
        <p:spPr>
          <a:xfrm>
            <a:off x="1360711" y="1305478"/>
            <a:ext cx="2423053"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Transcriptional start site</a:t>
            </a:r>
          </a:p>
        </p:txBody>
      </p:sp>
      <p:sp>
        <p:nvSpPr>
          <p:cNvPr id="43" name="Freeform 9"/>
          <p:cNvSpPr/>
          <p:nvPr/>
        </p:nvSpPr>
        <p:spPr>
          <a:xfrm>
            <a:off x="5833808" y="2083323"/>
            <a:ext cx="969857" cy="25699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8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44" name="Freeform 10"/>
          <p:cNvSpPr/>
          <p:nvPr/>
        </p:nvSpPr>
        <p:spPr>
          <a:xfrm>
            <a:off x="4075003" y="2470614"/>
            <a:ext cx="785361"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Exon 1</a:t>
            </a:r>
          </a:p>
        </p:txBody>
      </p:sp>
      <p:sp>
        <p:nvSpPr>
          <p:cNvPr id="45" name="Freeform 11"/>
          <p:cNvSpPr/>
          <p:nvPr/>
        </p:nvSpPr>
        <p:spPr>
          <a:xfrm>
            <a:off x="6792237" y="2500983"/>
            <a:ext cx="658788" cy="31284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451">
                <a:latin typeface="Calibri" panose="020F0502020204030204" pitchFamily="34" charset="0"/>
                <a:ea typeface="SimSun" pitchFamily="2"/>
                <a:cs typeface="Calibri" panose="020F0502020204030204" pitchFamily="34" charset="0"/>
              </a:rPr>
              <a:t>3’ UTR</a:t>
            </a:r>
          </a:p>
        </p:txBody>
      </p:sp>
      <p:sp>
        <p:nvSpPr>
          <p:cNvPr id="46" name="Freeform 12"/>
          <p:cNvSpPr/>
          <p:nvPr/>
        </p:nvSpPr>
        <p:spPr>
          <a:xfrm>
            <a:off x="5022328" y="2084630"/>
            <a:ext cx="824215" cy="25111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47" name="Freeform 13"/>
          <p:cNvSpPr/>
          <p:nvPr/>
        </p:nvSpPr>
        <p:spPr>
          <a:xfrm>
            <a:off x="6800400" y="2081691"/>
            <a:ext cx="812786" cy="25862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99"/>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48" name="Freeform 14"/>
          <p:cNvSpPr/>
          <p:nvPr/>
        </p:nvSpPr>
        <p:spPr>
          <a:xfrm>
            <a:off x="7609920" y="2081691"/>
            <a:ext cx="327204" cy="2540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49" name="Straight Connector 15"/>
          <p:cNvSpPr/>
          <p:nvPr/>
        </p:nvSpPr>
        <p:spPr>
          <a:xfrm flipV="1">
            <a:off x="7808790" y="2369056"/>
            <a:ext cx="0" cy="534891"/>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0" name="Freeform 16"/>
          <p:cNvSpPr/>
          <p:nvPr/>
        </p:nvSpPr>
        <p:spPr>
          <a:xfrm>
            <a:off x="7015271" y="2919948"/>
            <a:ext cx="2015800" cy="68205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8" tIns="42452" rIns="81638" bIns="42452" anchor="t" anchorCtr="0" compatLnSpc="0">
            <a:spAutoFit/>
          </a:bodyPr>
          <a:lstStyle/>
          <a:p>
            <a:pPr hangingPunct="0"/>
            <a:r>
              <a:rPr lang="en-US" sz="1270">
                <a:latin typeface="Calibri" panose="020F0502020204030204" pitchFamily="34" charset="0"/>
                <a:ea typeface="SimSun" pitchFamily="2"/>
                <a:cs typeface="Calibri" panose="020F0502020204030204" pitchFamily="34" charset="0"/>
              </a:rPr>
              <a:t>Transcription termination signal/</a:t>
            </a:r>
          </a:p>
          <a:p>
            <a:pPr hangingPunct="0"/>
            <a:r>
              <a:rPr lang="en-US" sz="1270">
                <a:latin typeface="Calibri" panose="020F0502020204030204" pitchFamily="34" charset="0"/>
                <a:ea typeface="SimSun" pitchFamily="2"/>
                <a:cs typeface="Calibri" panose="020F0502020204030204" pitchFamily="34" charset="0"/>
              </a:rPr>
              <a:t>polyA signal</a:t>
            </a:r>
          </a:p>
        </p:txBody>
      </p:sp>
      <p:sp>
        <p:nvSpPr>
          <p:cNvPr id="51" name="Straight Connector 17"/>
          <p:cNvSpPr/>
          <p:nvPr/>
        </p:nvSpPr>
        <p:spPr>
          <a:xfrm flipH="1">
            <a:off x="1671587" y="2218189"/>
            <a:ext cx="368350" cy="0"/>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2" name="Straight Connector 18"/>
          <p:cNvSpPr/>
          <p:nvPr/>
        </p:nvSpPr>
        <p:spPr>
          <a:xfrm flipH="1">
            <a:off x="1626849" y="2096059"/>
            <a:ext cx="111354" cy="247526"/>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3" name="Straight Connector 19"/>
          <p:cNvSpPr/>
          <p:nvPr/>
        </p:nvSpPr>
        <p:spPr>
          <a:xfrm flipH="1">
            <a:off x="1575907" y="2088222"/>
            <a:ext cx="111354" cy="247526"/>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4" name="Straight Connector 20"/>
          <p:cNvSpPr/>
          <p:nvPr/>
        </p:nvSpPr>
        <p:spPr>
          <a:xfrm flipH="1">
            <a:off x="1250663" y="2210352"/>
            <a:ext cx="368349" cy="0"/>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5" name="Freeform 21"/>
          <p:cNvSpPr/>
          <p:nvPr/>
        </p:nvSpPr>
        <p:spPr>
          <a:xfrm>
            <a:off x="617480" y="2089855"/>
            <a:ext cx="632203" cy="24589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6" name="Freeform 22"/>
          <p:cNvSpPr/>
          <p:nvPr/>
        </p:nvSpPr>
        <p:spPr>
          <a:xfrm>
            <a:off x="3830417" y="2086589"/>
            <a:ext cx="1203015" cy="2540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8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7" name="Freeform 23"/>
          <p:cNvSpPr/>
          <p:nvPr/>
        </p:nvSpPr>
        <p:spPr>
          <a:xfrm>
            <a:off x="5851768" y="2464083"/>
            <a:ext cx="785361"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Exon 2</a:t>
            </a:r>
          </a:p>
        </p:txBody>
      </p:sp>
      <p:sp>
        <p:nvSpPr>
          <p:cNvPr id="58" name="Freeform 24"/>
          <p:cNvSpPr/>
          <p:nvPr/>
        </p:nvSpPr>
        <p:spPr>
          <a:xfrm>
            <a:off x="4975632" y="2470614"/>
            <a:ext cx="910652"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Intron 1</a:t>
            </a:r>
          </a:p>
        </p:txBody>
      </p:sp>
      <p:sp>
        <p:nvSpPr>
          <p:cNvPr id="59" name="Freeform 25"/>
          <p:cNvSpPr/>
          <p:nvPr/>
        </p:nvSpPr>
        <p:spPr>
          <a:xfrm>
            <a:off x="3252748" y="2087895"/>
            <a:ext cx="579302" cy="24458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99"/>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60" name="Freeform 26"/>
          <p:cNvSpPr/>
          <p:nvPr/>
        </p:nvSpPr>
        <p:spPr>
          <a:xfrm>
            <a:off x="3071512" y="2500983"/>
            <a:ext cx="895403" cy="31284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8" tIns="42452" rIns="81638" bIns="42452" anchor="t" anchorCtr="0" compatLnSpc="0">
            <a:spAutoFit/>
          </a:bodyPr>
          <a:lstStyle/>
          <a:p>
            <a:pPr hangingPunct="0"/>
            <a:r>
              <a:rPr lang="en-US" sz="1451">
                <a:latin typeface="Calibri" panose="020F0502020204030204" pitchFamily="34" charset="0"/>
                <a:ea typeface="SimSun" pitchFamily="2"/>
                <a:cs typeface="Calibri" panose="020F0502020204030204" pitchFamily="34" charset="0"/>
              </a:rPr>
              <a:t>5’ UTR</a:t>
            </a:r>
          </a:p>
        </p:txBody>
      </p:sp>
      <p:sp>
        <p:nvSpPr>
          <p:cNvPr id="61" name="Straight Connector 27"/>
          <p:cNvSpPr/>
          <p:nvPr/>
        </p:nvSpPr>
        <p:spPr>
          <a:xfrm>
            <a:off x="3745187" y="1794326"/>
            <a:ext cx="0" cy="235116"/>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62" name="Freeform 28"/>
          <p:cNvSpPr/>
          <p:nvPr/>
        </p:nvSpPr>
        <p:spPr>
          <a:xfrm>
            <a:off x="3864052" y="1553004"/>
            <a:ext cx="1654766"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Kozak sequence</a:t>
            </a:r>
          </a:p>
        </p:txBody>
      </p:sp>
      <p:sp>
        <p:nvSpPr>
          <p:cNvPr id="63" name="Straight Connector 29"/>
          <p:cNvSpPr/>
          <p:nvPr/>
        </p:nvSpPr>
        <p:spPr>
          <a:xfrm>
            <a:off x="3744860" y="1794326"/>
            <a:ext cx="168174" cy="0"/>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64" name="Straight Connector 30"/>
          <p:cNvSpPr/>
          <p:nvPr/>
        </p:nvSpPr>
        <p:spPr>
          <a:xfrm flipV="1">
            <a:off x="3811803" y="2421304"/>
            <a:ext cx="0" cy="571792"/>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65" name="Freeform 31"/>
          <p:cNvSpPr/>
          <p:nvPr/>
        </p:nvSpPr>
        <p:spPr>
          <a:xfrm>
            <a:off x="3607383" y="2991136"/>
            <a:ext cx="532856"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ATG</a:t>
            </a:r>
          </a:p>
        </p:txBody>
      </p:sp>
      <p:sp>
        <p:nvSpPr>
          <p:cNvPr id="66" name="Straight Connector 32"/>
          <p:cNvSpPr/>
          <p:nvPr/>
        </p:nvSpPr>
        <p:spPr>
          <a:xfrm flipV="1">
            <a:off x="6846770" y="2345218"/>
            <a:ext cx="0" cy="571137"/>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67" name="Freeform 33"/>
          <p:cNvSpPr/>
          <p:nvPr/>
        </p:nvSpPr>
        <p:spPr>
          <a:xfrm>
            <a:off x="6242323" y="2965992"/>
            <a:ext cx="648721"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STOP</a:t>
            </a:r>
          </a:p>
        </p:txBody>
      </p:sp>
      <p:sp>
        <p:nvSpPr>
          <p:cNvPr id="35" name="Freeform 1"/>
          <p:cNvSpPr/>
          <p:nvPr/>
        </p:nvSpPr>
        <p:spPr>
          <a:xfrm>
            <a:off x="316570" y="227891"/>
            <a:ext cx="8302225" cy="71186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8" tIns="42452" rIns="81638" bIns="42452" anchor="t" anchorCtr="0" compatLnSpc="0">
            <a:spAutoFit/>
          </a:bodyPr>
          <a:lstStyle/>
          <a:p>
            <a:pPr hangingPunct="0">
              <a:spcBef>
                <a:spcPts val="1019"/>
              </a:spcBef>
            </a:pPr>
            <a:r>
              <a:rPr lang="nl-NL" sz="4000" b="1" dirty="0">
                <a:solidFill>
                  <a:srgbClr val="FF6600"/>
                </a:solidFill>
                <a:latin typeface="Calibri" panose="020F0502020204030204" pitchFamily="34" charset="0"/>
                <a:ea typeface="SimSun" pitchFamily="2"/>
                <a:cs typeface="Calibri" panose="020F0502020204030204" pitchFamily="34" charset="0"/>
              </a:rPr>
              <a:t>Consequenties van gen mutaties</a:t>
            </a:r>
          </a:p>
        </p:txBody>
      </p:sp>
    </p:spTree>
    <p:extLst>
      <p:ext uri="{BB962C8B-B14F-4D97-AF65-F5344CB8AC3E}">
        <p14:creationId xmlns:p14="http://schemas.microsoft.com/office/powerpoint/2010/main" val="428662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395208" y="3744073"/>
            <a:ext cx="8078941" cy="3213421"/>
          </a:xfrm>
          <a:prstGeom prst="rect">
            <a:avLst/>
          </a:prstGeom>
          <a:noFill/>
          <a:ln>
            <a:noFill/>
          </a:ln>
        </p:spPr>
        <p:txBody>
          <a:bodyPr vert="horz" wrap="square" lIns="81638" tIns="40819" rIns="81638" bIns="40819" compatLnSpc="0">
            <a:spAutoFit/>
          </a:bodyPr>
          <a:lstStyle/>
          <a:p>
            <a:pPr hangingPunct="0"/>
            <a:r>
              <a:rPr lang="nl-NL" sz="2000" dirty="0">
                <a:solidFill>
                  <a:schemeClr val="tx2"/>
                </a:solidFill>
                <a:latin typeface="Calibri" panose="020F0502020204030204" pitchFamily="34" charset="0"/>
                <a:ea typeface="SimSun" pitchFamily="2"/>
                <a:cs typeface="Calibri" panose="020F0502020204030204" pitchFamily="34" charset="0"/>
              </a:rPr>
              <a:t>Het maakt uit </a:t>
            </a:r>
            <a:r>
              <a:rPr lang="nl-NL" sz="2000" b="1" dirty="0">
                <a:solidFill>
                  <a:schemeClr val="tx2"/>
                </a:solidFill>
                <a:latin typeface="Calibri" panose="020F0502020204030204" pitchFamily="34" charset="0"/>
                <a:ea typeface="SimSun" pitchFamily="2"/>
                <a:cs typeface="Calibri" panose="020F0502020204030204" pitchFamily="34" charset="0"/>
              </a:rPr>
              <a:t>WAAR</a:t>
            </a:r>
            <a:r>
              <a:rPr lang="nl-NL" sz="2000" dirty="0">
                <a:solidFill>
                  <a:schemeClr val="tx2"/>
                </a:solidFill>
                <a:latin typeface="Calibri" panose="020F0502020204030204" pitchFamily="34" charset="0"/>
                <a:ea typeface="SimSun" pitchFamily="2"/>
                <a:cs typeface="Calibri" panose="020F0502020204030204" pitchFamily="34" charset="0"/>
              </a:rPr>
              <a:t> in een gen een mutatie </a:t>
            </a:r>
            <a:r>
              <a:rPr lang="nl-NL" sz="2000" dirty="0" smtClean="0">
                <a:solidFill>
                  <a:schemeClr val="tx2"/>
                </a:solidFill>
                <a:latin typeface="Calibri" panose="020F0502020204030204" pitchFamily="34" charset="0"/>
                <a:ea typeface="SimSun" pitchFamily="2"/>
                <a:cs typeface="Calibri" panose="020F0502020204030204" pitchFamily="34" charset="0"/>
              </a:rPr>
              <a:t>optreedt:</a:t>
            </a:r>
            <a:endParaRPr lang="nl-NL" sz="2000" dirty="0">
              <a:solidFill>
                <a:schemeClr val="tx2"/>
              </a:solidFill>
              <a:latin typeface="Calibri" panose="020F0502020204030204" pitchFamily="34" charset="0"/>
              <a:ea typeface="SimSun" pitchFamily="2"/>
              <a:cs typeface="Calibri" panose="020F0502020204030204" pitchFamily="34" charset="0"/>
            </a:endParaRPr>
          </a:p>
          <a:p>
            <a:pPr hangingPunct="0"/>
            <a:endParaRPr lang="nl-NL" sz="2000" dirty="0">
              <a:solidFill>
                <a:schemeClr val="tx2"/>
              </a:solidFill>
              <a:latin typeface="Calibri" panose="020F0502020204030204" pitchFamily="34" charset="0"/>
              <a:ea typeface="SimSun" pitchFamily="2"/>
              <a:cs typeface="Calibri" panose="020F0502020204030204" pitchFamily="34" charset="0"/>
            </a:endParaRPr>
          </a:p>
          <a:p>
            <a:pPr hangingPunct="0"/>
            <a:r>
              <a:rPr lang="nl-NL" sz="2000" dirty="0" err="1" smtClean="0">
                <a:solidFill>
                  <a:schemeClr val="tx2"/>
                </a:solidFill>
                <a:latin typeface="Calibri" panose="020F0502020204030204" pitchFamily="34" charset="0"/>
                <a:ea typeface="SimSun" pitchFamily="2"/>
                <a:cs typeface="Calibri" panose="020F0502020204030204" pitchFamily="34" charset="0"/>
              </a:rPr>
              <a:t>Promoter</a:t>
            </a:r>
            <a:r>
              <a:rPr lang="nl-NL" sz="2000" dirty="0" smtClean="0">
                <a:solidFill>
                  <a:schemeClr val="tx2"/>
                </a:solidFill>
                <a:latin typeface="Calibri" panose="020F0502020204030204" pitchFamily="34" charset="0"/>
                <a:ea typeface="SimSun" pitchFamily="2"/>
                <a:cs typeface="Calibri" panose="020F0502020204030204" pitchFamily="34" charset="0"/>
              </a:rPr>
              <a:t>/</a:t>
            </a:r>
            <a:r>
              <a:rPr lang="nl-NL" sz="2000" dirty="0" err="1" smtClean="0">
                <a:solidFill>
                  <a:schemeClr val="tx2"/>
                </a:solidFill>
                <a:latin typeface="Calibri" panose="020F0502020204030204" pitchFamily="34" charset="0"/>
                <a:ea typeface="SimSun" pitchFamily="2"/>
                <a:cs typeface="Calibri" panose="020F0502020204030204" pitchFamily="34" charset="0"/>
              </a:rPr>
              <a:t>enhancer</a:t>
            </a:r>
            <a:r>
              <a:rPr lang="nl-NL" sz="2000" dirty="0" smtClean="0">
                <a:solidFill>
                  <a:schemeClr val="tx2"/>
                </a:solidFill>
                <a:latin typeface="Calibri" panose="020F0502020204030204" pitchFamily="34" charset="0"/>
                <a:ea typeface="SimSun" pitchFamily="2"/>
                <a:cs typeface="Calibri" panose="020F0502020204030204" pitchFamily="34" charset="0"/>
              </a:rPr>
              <a:t> </a:t>
            </a:r>
            <a:r>
              <a:rPr lang="nl-NL" sz="2000" dirty="0" smtClean="0">
                <a:solidFill>
                  <a:schemeClr val="tx2"/>
                </a:solidFill>
                <a:latin typeface="Calibri" panose="020F0502020204030204" pitchFamily="34" charset="0"/>
                <a:ea typeface="SimSun" pitchFamily="2"/>
                <a:cs typeface="Calibri" panose="020F0502020204030204" pitchFamily="34" charset="0"/>
                <a:sym typeface="Wingdings"/>
              </a:rPr>
              <a:t> </a:t>
            </a:r>
            <a:r>
              <a:rPr lang="nl-NL" sz="2000" dirty="0">
                <a:solidFill>
                  <a:srgbClr val="FF0000"/>
                </a:solidFill>
                <a:latin typeface="Calibri" panose="020F0502020204030204" pitchFamily="34" charset="0"/>
                <a:ea typeface="SimSun" pitchFamily="2"/>
                <a:cs typeface="Calibri" panose="020F0502020204030204" pitchFamily="34" charset="0"/>
              </a:rPr>
              <a:t>ander gen expressie niveau</a:t>
            </a:r>
            <a:endParaRPr lang="nl-NL" sz="2000" dirty="0" smtClean="0">
              <a:solidFill>
                <a:schemeClr val="tx2"/>
              </a:solidFill>
              <a:latin typeface="Calibri" panose="020F0502020204030204" pitchFamily="34" charset="0"/>
              <a:ea typeface="SimSun" pitchFamily="2"/>
              <a:cs typeface="Calibri" panose="020F0502020204030204" pitchFamily="34" charset="0"/>
            </a:endParaRPr>
          </a:p>
          <a:p>
            <a:pPr hangingPunct="0"/>
            <a:endParaRPr lang="nl-NL" sz="2000" dirty="0" smtClean="0">
              <a:solidFill>
                <a:schemeClr val="tx2"/>
              </a:solidFill>
              <a:latin typeface="Calibri" panose="020F0502020204030204" pitchFamily="34" charset="0"/>
              <a:ea typeface="SimSun" pitchFamily="2"/>
              <a:cs typeface="Calibri" panose="020F0502020204030204" pitchFamily="34" charset="0"/>
            </a:endParaRPr>
          </a:p>
          <a:p>
            <a:pPr lvl="0" hangingPunct="0"/>
            <a:r>
              <a:rPr lang="nl-NL" sz="2000" dirty="0" smtClean="0">
                <a:solidFill>
                  <a:schemeClr val="tx2"/>
                </a:solidFill>
                <a:latin typeface="Calibri" panose="020F0502020204030204" pitchFamily="34" charset="0"/>
                <a:ea typeface="SimSun" pitchFamily="2"/>
                <a:cs typeface="Calibri" panose="020F0502020204030204" pitchFamily="34" charset="0"/>
              </a:rPr>
              <a:t>5'UTR</a:t>
            </a:r>
            <a:r>
              <a:rPr lang="nl-NL" sz="2000" dirty="0">
                <a:solidFill>
                  <a:schemeClr val="tx2"/>
                </a:solidFill>
                <a:latin typeface="Calibri" panose="020F0502020204030204" pitchFamily="34" charset="0"/>
                <a:ea typeface="SimSun" pitchFamily="2"/>
                <a:cs typeface="Calibri" panose="020F0502020204030204" pitchFamily="34" charset="0"/>
              </a:rPr>
              <a:t>, </a:t>
            </a:r>
            <a:r>
              <a:rPr lang="nl-NL" sz="2000" dirty="0" smtClean="0">
                <a:solidFill>
                  <a:schemeClr val="tx2"/>
                </a:solidFill>
                <a:latin typeface="Calibri" panose="020F0502020204030204" pitchFamily="34" charset="0"/>
                <a:ea typeface="SimSun" pitchFamily="2"/>
                <a:cs typeface="Calibri" panose="020F0502020204030204" pitchFamily="34" charset="0"/>
              </a:rPr>
              <a:t>3'UTR </a:t>
            </a:r>
            <a:r>
              <a:rPr lang="nl-NL" sz="2000" dirty="0" smtClean="0">
                <a:solidFill>
                  <a:schemeClr val="tx2"/>
                </a:solidFill>
                <a:latin typeface="Calibri" panose="020F0502020204030204" pitchFamily="34" charset="0"/>
                <a:ea typeface="SimSun" pitchFamily="2"/>
                <a:cs typeface="Calibri" panose="020F0502020204030204" pitchFamily="34" charset="0"/>
                <a:sym typeface="Wingdings"/>
              </a:rPr>
              <a:t> </a:t>
            </a:r>
            <a:r>
              <a:rPr lang="nl-NL" sz="2000" dirty="0">
                <a:solidFill>
                  <a:srgbClr val="FF0000"/>
                </a:solidFill>
                <a:latin typeface="Calibri" panose="020F0502020204030204" pitchFamily="34" charset="0"/>
                <a:ea typeface="SimSun" pitchFamily="2"/>
                <a:cs typeface="Calibri" panose="020F0502020204030204" pitchFamily="34" charset="0"/>
              </a:rPr>
              <a:t>ander gen expressie niveau</a:t>
            </a:r>
            <a:endParaRPr lang="nl-NL" sz="2000" dirty="0" smtClean="0">
              <a:solidFill>
                <a:schemeClr val="tx2"/>
              </a:solidFill>
              <a:latin typeface="Calibri" panose="020F0502020204030204" pitchFamily="34" charset="0"/>
              <a:ea typeface="SimSun" pitchFamily="2"/>
              <a:cs typeface="Calibri" panose="020F0502020204030204" pitchFamily="34" charset="0"/>
            </a:endParaRPr>
          </a:p>
          <a:p>
            <a:pPr hangingPunct="0"/>
            <a:endParaRPr lang="nl-NL" sz="2000" dirty="0" smtClean="0">
              <a:solidFill>
                <a:schemeClr val="tx2"/>
              </a:solidFill>
              <a:latin typeface="Calibri" panose="020F0502020204030204" pitchFamily="34" charset="0"/>
              <a:ea typeface="SimSun" pitchFamily="2"/>
              <a:cs typeface="Calibri" panose="020F0502020204030204" pitchFamily="34" charset="0"/>
            </a:endParaRPr>
          </a:p>
          <a:p>
            <a:pPr hangingPunct="0"/>
            <a:r>
              <a:rPr lang="nl-NL" sz="2000" dirty="0" err="1" smtClean="0">
                <a:solidFill>
                  <a:schemeClr val="tx2"/>
                </a:solidFill>
                <a:latin typeface="Calibri" panose="020F0502020204030204" pitchFamily="34" charset="0"/>
                <a:ea typeface="SimSun" pitchFamily="2"/>
                <a:cs typeface="Calibri" panose="020F0502020204030204" pitchFamily="34" charset="0"/>
              </a:rPr>
              <a:t>Exon</a:t>
            </a:r>
            <a:r>
              <a:rPr lang="nl-NL" sz="2000" dirty="0" smtClean="0">
                <a:solidFill>
                  <a:schemeClr val="tx2"/>
                </a:solidFill>
                <a:latin typeface="Calibri" panose="020F0502020204030204" pitchFamily="34" charset="0"/>
                <a:ea typeface="SimSun" pitchFamily="2"/>
                <a:cs typeface="Calibri" panose="020F0502020204030204" pitchFamily="34" charset="0"/>
              </a:rPr>
              <a:t> </a:t>
            </a:r>
            <a:r>
              <a:rPr lang="nl-NL" sz="2000" dirty="0" smtClean="0">
                <a:solidFill>
                  <a:schemeClr val="tx2"/>
                </a:solidFill>
                <a:latin typeface="Calibri" panose="020F0502020204030204" pitchFamily="34" charset="0"/>
                <a:ea typeface="SimSun" pitchFamily="2"/>
                <a:cs typeface="Calibri" panose="020F0502020204030204" pitchFamily="34" charset="0"/>
                <a:sym typeface="Wingdings"/>
              </a:rPr>
              <a:t></a:t>
            </a:r>
            <a:r>
              <a:rPr lang="nl-NL" sz="2000" dirty="0" smtClean="0">
                <a:solidFill>
                  <a:schemeClr val="tx2"/>
                </a:solidFill>
                <a:latin typeface="Calibri" panose="020F0502020204030204" pitchFamily="34" charset="0"/>
                <a:ea typeface="SimSun" pitchFamily="2"/>
                <a:cs typeface="Calibri" panose="020F0502020204030204" pitchFamily="34" charset="0"/>
              </a:rPr>
              <a:t> </a:t>
            </a:r>
            <a:r>
              <a:rPr lang="nl-NL" sz="2000" dirty="0">
                <a:solidFill>
                  <a:srgbClr val="FF0000"/>
                </a:solidFill>
                <a:latin typeface="Calibri" panose="020F0502020204030204" pitchFamily="34" charset="0"/>
                <a:ea typeface="SimSun" pitchFamily="2"/>
                <a:cs typeface="Calibri" panose="020F0502020204030204" pitchFamily="34" charset="0"/>
              </a:rPr>
              <a:t>ander polypeptide/eiwit</a:t>
            </a:r>
            <a:endParaRPr lang="nl-NL" sz="2000" dirty="0">
              <a:solidFill>
                <a:schemeClr val="tx2"/>
              </a:solidFill>
              <a:latin typeface="Calibri" panose="020F0502020204030204" pitchFamily="34" charset="0"/>
              <a:ea typeface="SimSun" pitchFamily="2"/>
              <a:cs typeface="Calibri" panose="020F0502020204030204" pitchFamily="34" charset="0"/>
            </a:endParaRPr>
          </a:p>
          <a:p>
            <a:pPr hangingPunct="0"/>
            <a:endParaRPr lang="nl-NL" sz="2000" dirty="0">
              <a:solidFill>
                <a:schemeClr val="tx2"/>
              </a:solidFill>
              <a:latin typeface="Calibri" panose="020F0502020204030204" pitchFamily="34" charset="0"/>
              <a:ea typeface="SimSun" pitchFamily="2"/>
              <a:cs typeface="Calibri" panose="020F0502020204030204" pitchFamily="34" charset="0"/>
            </a:endParaRPr>
          </a:p>
          <a:p>
            <a:pPr hangingPunct="0"/>
            <a:r>
              <a:rPr lang="nl-NL" sz="2000" dirty="0">
                <a:solidFill>
                  <a:schemeClr val="tx2"/>
                </a:solidFill>
                <a:latin typeface="Calibri" panose="020F0502020204030204" pitchFamily="34" charset="0"/>
                <a:ea typeface="SimSun" pitchFamily="2"/>
                <a:cs typeface="Calibri" panose="020F0502020204030204" pitchFamily="34" charset="0"/>
              </a:rPr>
              <a:t>Intron-</a:t>
            </a:r>
            <a:r>
              <a:rPr lang="nl-NL" sz="2000" dirty="0" err="1">
                <a:solidFill>
                  <a:schemeClr val="tx2"/>
                </a:solidFill>
                <a:latin typeface="Calibri" panose="020F0502020204030204" pitchFamily="34" charset="0"/>
                <a:ea typeface="SimSun" pitchFamily="2"/>
                <a:cs typeface="Calibri" panose="020F0502020204030204" pitchFamily="34" charset="0"/>
              </a:rPr>
              <a:t>exon</a:t>
            </a:r>
            <a:r>
              <a:rPr lang="nl-NL" sz="2000" dirty="0">
                <a:solidFill>
                  <a:schemeClr val="tx2"/>
                </a:solidFill>
                <a:latin typeface="Calibri" panose="020F0502020204030204" pitchFamily="34" charset="0"/>
                <a:ea typeface="SimSun" pitchFamily="2"/>
                <a:cs typeface="Calibri" panose="020F0502020204030204" pitchFamily="34" charset="0"/>
              </a:rPr>
              <a:t> </a:t>
            </a:r>
            <a:r>
              <a:rPr lang="nl-NL" sz="2000" dirty="0" err="1" smtClean="0">
                <a:solidFill>
                  <a:schemeClr val="tx2"/>
                </a:solidFill>
                <a:latin typeface="Calibri" panose="020F0502020204030204" pitchFamily="34" charset="0"/>
                <a:ea typeface="SimSun" pitchFamily="2"/>
                <a:cs typeface="Calibri" panose="020F0502020204030204" pitchFamily="34" charset="0"/>
              </a:rPr>
              <a:t>boundaries</a:t>
            </a:r>
            <a:r>
              <a:rPr lang="nl-NL" sz="2000" dirty="0">
                <a:solidFill>
                  <a:schemeClr val="tx2"/>
                </a:solidFill>
                <a:latin typeface="Calibri" panose="020F0502020204030204" pitchFamily="34" charset="0"/>
                <a:ea typeface="SimSun" pitchFamily="2"/>
                <a:cs typeface="Calibri" panose="020F0502020204030204" pitchFamily="34" charset="0"/>
              </a:rPr>
              <a:t> </a:t>
            </a:r>
            <a:r>
              <a:rPr lang="nl-NL" sz="2000" dirty="0" smtClean="0">
                <a:solidFill>
                  <a:schemeClr val="tx2"/>
                </a:solidFill>
                <a:latin typeface="Calibri" panose="020F0502020204030204" pitchFamily="34" charset="0"/>
                <a:ea typeface="SimSun" pitchFamily="2"/>
                <a:cs typeface="Calibri" panose="020F0502020204030204" pitchFamily="34" charset="0"/>
                <a:sym typeface="Wingdings"/>
              </a:rPr>
              <a:t></a:t>
            </a:r>
            <a:r>
              <a:rPr lang="nl-NL" sz="2000" dirty="0" smtClean="0">
                <a:solidFill>
                  <a:schemeClr val="tx2"/>
                </a:solidFill>
                <a:latin typeface="Calibri" panose="020F0502020204030204" pitchFamily="34" charset="0"/>
                <a:ea typeface="SimSun" pitchFamily="2"/>
                <a:cs typeface="Calibri" panose="020F0502020204030204" pitchFamily="34" charset="0"/>
              </a:rPr>
              <a:t> </a:t>
            </a:r>
            <a:endParaRPr lang="nl-NL" sz="2000" dirty="0">
              <a:solidFill>
                <a:schemeClr val="tx2"/>
              </a:solidFill>
              <a:latin typeface="Calibri" panose="020F0502020204030204" pitchFamily="34" charset="0"/>
              <a:ea typeface="SimSun" pitchFamily="2"/>
              <a:cs typeface="Calibri" panose="020F0502020204030204" pitchFamily="34" charset="0"/>
            </a:endParaRPr>
          </a:p>
          <a:p>
            <a:pPr hangingPunct="0"/>
            <a:endParaRPr lang="nl-NL" sz="2000" dirty="0">
              <a:solidFill>
                <a:schemeClr val="tx2"/>
              </a:solidFill>
              <a:latin typeface="Calibri" panose="020F0502020204030204" pitchFamily="34" charset="0"/>
              <a:ea typeface="SimSun" pitchFamily="2"/>
              <a:cs typeface="Calibri" panose="020F0502020204030204" pitchFamily="34" charset="0"/>
            </a:endParaRPr>
          </a:p>
        </p:txBody>
      </p:sp>
      <p:sp>
        <p:nvSpPr>
          <p:cNvPr id="36" name="Freeform 3"/>
          <p:cNvSpPr/>
          <p:nvPr/>
        </p:nvSpPr>
        <p:spPr>
          <a:xfrm>
            <a:off x="2039937" y="2086589"/>
            <a:ext cx="1212811" cy="24589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BBE0E3"/>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37" name="Freeform 4"/>
          <p:cNvSpPr/>
          <p:nvPr/>
        </p:nvSpPr>
        <p:spPr>
          <a:xfrm>
            <a:off x="355913" y="2470614"/>
            <a:ext cx="1049536"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enhancer</a:t>
            </a:r>
          </a:p>
        </p:txBody>
      </p:sp>
      <p:sp>
        <p:nvSpPr>
          <p:cNvPr id="39" name="Freeform 5"/>
          <p:cNvSpPr/>
          <p:nvPr/>
        </p:nvSpPr>
        <p:spPr>
          <a:xfrm>
            <a:off x="2020017" y="2470614"/>
            <a:ext cx="1063514"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promoter</a:t>
            </a:r>
          </a:p>
        </p:txBody>
      </p:sp>
      <p:sp>
        <p:nvSpPr>
          <p:cNvPr id="40" name="Straight Connector 6"/>
          <p:cNvSpPr/>
          <p:nvPr/>
        </p:nvSpPr>
        <p:spPr>
          <a:xfrm flipV="1">
            <a:off x="3254054" y="1762651"/>
            <a:ext cx="0" cy="379452"/>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41" name="Straight Connector 7"/>
          <p:cNvSpPr/>
          <p:nvPr/>
        </p:nvSpPr>
        <p:spPr>
          <a:xfrm>
            <a:off x="3243278" y="1762650"/>
            <a:ext cx="201482" cy="0"/>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42" name="Freeform 8"/>
          <p:cNvSpPr/>
          <p:nvPr/>
        </p:nvSpPr>
        <p:spPr>
          <a:xfrm>
            <a:off x="1360711" y="1305478"/>
            <a:ext cx="2423053"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Transcriptional start site</a:t>
            </a:r>
          </a:p>
        </p:txBody>
      </p:sp>
      <p:sp>
        <p:nvSpPr>
          <p:cNvPr id="43" name="Freeform 9"/>
          <p:cNvSpPr/>
          <p:nvPr/>
        </p:nvSpPr>
        <p:spPr>
          <a:xfrm>
            <a:off x="5833808" y="2083323"/>
            <a:ext cx="969857" cy="25699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8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44" name="Freeform 10"/>
          <p:cNvSpPr/>
          <p:nvPr/>
        </p:nvSpPr>
        <p:spPr>
          <a:xfrm>
            <a:off x="4075003" y="2470614"/>
            <a:ext cx="785361"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Exon 1</a:t>
            </a:r>
          </a:p>
        </p:txBody>
      </p:sp>
      <p:sp>
        <p:nvSpPr>
          <p:cNvPr id="45" name="Freeform 11"/>
          <p:cNvSpPr/>
          <p:nvPr/>
        </p:nvSpPr>
        <p:spPr>
          <a:xfrm>
            <a:off x="6792237" y="2500983"/>
            <a:ext cx="658788" cy="31284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451">
                <a:latin typeface="Calibri" panose="020F0502020204030204" pitchFamily="34" charset="0"/>
                <a:ea typeface="SimSun" pitchFamily="2"/>
                <a:cs typeface="Calibri" panose="020F0502020204030204" pitchFamily="34" charset="0"/>
              </a:rPr>
              <a:t>3’ UTR</a:t>
            </a:r>
          </a:p>
        </p:txBody>
      </p:sp>
      <p:sp>
        <p:nvSpPr>
          <p:cNvPr id="46" name="Freeform 12"/>
          <p:cNvSpPr/>
          <p:nvPr/>
        </p:nvSpPr>
        <p:spPr>
          <a:xfrm>
            <a:off x="5022328" y="2084630"/>
            <a:ext cx="824215" cy="25111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47" name="Freeform 13"/>
          <p:cNvSpPr/>
          <p:nvPr/>
        </p:nvSpPr>
        <p:spPr>
          <a:xfrm>
            <a:off x="6800400" y="2081691"/>
            <a:ext cx="812786" cy="25862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99"/>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48" name="Freeform 14"/>
          <p:cNvSpPr/>
          <p:nvPr/>
        </p:nvSpPr>
        <p:spPr>
          <a:xfrm>
            <a:off x="7609920" y="2081691"/>
            <a:ext cx="327204" cy="2540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49" name="Straight Connector 15"/>
          <p:cNvSpPr/>
          <p:nvPr/>
        </p:nvSpPr>
        <p:spPr>
          <a:xfrm flipV="1">
            <a:off x="7808790" y="2369056"/>
            <a:ext cx="0" cy="534891"/>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0" name="Freeform 16"/>
          <p:cNvSpPr/>
          <p:nvPr/>
        </p:nvSpPr>
        <p:spPr>
          <a:xfrm>
            <a:off x="7015271" y="2919948"/>
            <a:ext cx="2015800" cy="68205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8" tIns="42452" rIns="81638" bIns="42452" anchor="t" anchorCtr="0" compatLnSpc="0">
            <a:spAutoFit/>
          </a:bodyPr>
          <a:lstStyle/>
          <a:p>
            <a:pPr hangingPunct="0"/>
            <a:r>
              <a:rPr lang="en-US" sz="1270">
                <a:latin typeface="Calibri" panose="020F0502020204030204" pitchFamily="34" charset="0"/>
                <a:ea typeface="SimSun" pitchFamily="2"/>
                <a:cs typeface="Calibri" panose="020F0502020204030204" pitchFamily="34" charset="0"/>
              </a:rPr>
              <a:t>Transcription termination signal/</a:t>
            </a:r>
          </a:p>
          <a:p>
            <a:pPr hangingPunct="0"/>
            <a:r>
              <a:rPr lang="en-US" sz="1270">
                <a:latin typeface="Calibri" panose="020F0502020204030204" pitchFamily="34" charset="0"/>
                <a:ea typeface="SimSun" pitchFamily="2"/>
                <a:cs typeface="Calibri" panose="020F0502020204030204" pitchFamily="34" charset="0"/>
              </a:rPr>
              <a:t>polyA signal</a:t>
            </a:r>
          </a:p>
        </p:txBody>
      </p:sp>
      <p:sp>
        <p:nvSpPr>
          <p:cNvPr id="51" name="Straight Connector 17"/>
          <p:cNvSpPr/>
          <p:nvPr/>
        </p:nvSpPr>
        <p:spPr>
          <a:xfrm flipH="1">
            <a:off x="1671587" y="2218189"/>
            <a:ext cx="368350" cy="0"/>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2" name="Straight Connector 18"/>
          <p:cNvSpPr/>
          <p:nvPr/>
        </p:nvSpPr>
        <p:spPr>
          <a:xfrm flipH="1">
            <a:off x="1626849" y="2096059"/>
            <a:ext cx="111354" cy="247526"/>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3" name="Straight Connector 19"/>
          <p:cNvSpPr/>
          <p:nvPr/>
        </p:nvSpPr>
        <p:spPr>
          <a:xfrm flipH="1">
            <a:off x="1575907" y="2088222"/>
            <a:ext cx="111354" cy="247526"/>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4" name="Straight Connector 20"/>
          <p:cNvSpPr/>
          <p:nvPr/>
        </p:nvSpPr>
        <p:spPr>
          <a:xfrm flipH="1">
            <a:off x="1250663" y="2210352"/>
            <a:ext cx="368349" cy="0"/>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5" name="Freeform 21"/>
          <p:cNvSpPr/>
          <p:nvPr/>
        </p:nvSpPr>
        <p:spPr>
          <a:xfrm>
            <a:off x="617480" y="2089855"/>
            <a:ext cx="632203" cy="24589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6" name="Freeform 22"/>
          <p:cNvSpPr/>
          <p:nvPr/>
        </p:nvSpPr>
        <p:spPr>
          <a:xfrm>
            <a:off x="3830417" y="2086589"/>
            <a:ext cx="1203015" cy="2540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8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7" name="Freeform 23"/>
          <p:cNvSpPr/>
          <p:nvPr/>
        </p:nvSpPr>
        <p:spPr>
          <a:xfrm>
            <a:off x="5851768" y="2464083"/>
            <a:ext cx="785361"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Exon 2</a:t>
            </a:r>
          </a:p>
        </p:txBody>
      </p:sp>
      <p:sp>
        <p:nvSpPr>
          <p:cNvPr id="58" name="Freeform 24"/>
          <p:cNvSpPr/>
          <p:nvPr/>
        </p:nvSpPr>
        <p:spPr>
          <a:xfrm>
            <a:off x="4975632" y="2470614"/>
            <a:ext cx="910652"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Intron 1</a:t>
            </a:r>
          </a:p>
        </p:txBody>
      </p:sp>
      <p:sp>
        <p:nvSpPr>
          <p:cNvPr id="59" name="Freeform 25"/>
          <p:cNvSpPr/>
          <p:nvPr/>
        </p:nvSpPr>
        <p:spPr>
          <a:xfrm>
            <a:off x="3252748" y="2087895"/>
            <a:ext cx="579302" cy="24458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99"/>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60" name="Freeform 26"/>
          <p:cNvSpPr/>
          <p:nvPr/>
        </p:nvSpPr>
        <p:spPr>
          <a:xfrm>
            <a:off x="3071512" y="2500983"/>
            <a:ext cx="895403" cy="31284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8" tIns="42452" rIns="81638" bIns="42452" anchor="t" anchorCtr="0" compatLnSpc="0">
            <a:spAutoFit/>
          </a:bodyPr>
          <a:lstStyle/>
          <a:p>
            <a:pPr hangingPunct="0"/>
            <a:r>
              <a:rPr lang="en-US" sz="1451">
                <a:latin typeface="Calibri" panose="020F0502020204030204" pitchFamily="34" charset="0"/>
                <a:ea typeface="SimSun" pitchFamily="2"/>
                <a:cs typeface="Calibri" panose="020F0502020204030204" pitchFamily="34" charset="0"/>
              </a:rPr>
              <a:t>5’ UTR</a:t>
            </a:r>
          </a:p>
        </p:txBody>
      </p:sp>
      <p:sp>
        <p:nvSpPr>
          <p:cNvPr id="61" name="Straight Connector 27"/>
          <p:cNvSpPr/>
          <p:nvPr/>
        </p:nvSpPr>
        <p:spPr>
          <a:xfrm>
            <a:off x="3745187" y="1794326"/>
            <a:ext cx="0" cy="235116"/>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62" name="Freeform 28"/>
          <p:cNvSpPr/>
          <p:nvPr/>
        </p:nvSpPr>
        <p:spPr>
          <a:xfrm>
            <a:off x="3864052" y="1553004"/>
            <a:ext cx="1654766"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Kozak sequence</a:t>
            </a:r>
          </a:p>
        </p:txBody>
      </p:sp>
      <p:sp>
        <p:nvSpPr>
          <p:cNvPr id="63" name="Straight Connector 29"/>
          <p:cNvSpPr/>
          <p:nvPr/>
        </p:nvSpPr>
        <p:spPr>
          <a:xfrm>
            <a:off x="3744860" y="1794326"/>
            <a:ext cx="168174" cy="0"/>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64" name="Straight Connector 30"/>
          <p:cNvSpPr/>
          <p:nvPr/>
        </p:nvSpPr>
        <p:spPr>
          <a:xfrm flipV="1">
            <a:off x="3811803" y="2421304"/>
            <a:ext cx="0" cy="571792"/>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65" name="Freeform 31"/>
          <p:cNvSpPr/>
          <p:nvPr/>
        </p:nvSpPr>
        <p:spPr>
          <a:xfrm>
            <a:off x="3607383" y="2991136"/>
            <a:ext cx="532856"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ATG</a:t>
            </a:r>
          </a:p>
        </p:txBody>
      </p:sp>
      <p:sp>
        <p:nvSpPr>
          <p:cNvPr id="66" name="Straight Connector 32"/>
          <p:cNvSpPr/>
          <p:nvPr/>
        </p:nvSpPr>
        <p:spPr>
          <a:xfrm flipV="1">
            <a:off x="6846770" y="2345218"/>
            <a:ext cx="0" cy="571137"/>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67" name="Freeform 33"/>
          <p:cNvSpPr/>
          <p:nvPr/>
        </p:nvSpPr>
        <p:spPr>
          <a:xfrm>
            <a:off x="6242323" y="2965992"/>
            <a:ext cx="648721"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STOP</a:t>
            </a:r>
          </a:p>
        </p:txBody>
      </p:sp>
      <p:sp>
        <p:nvSpPr>
          <p:cNvPr id="35" name="Freeform 1"/>
          <p:cNvSpPr/>
          <p:nvPr/>
        </p:nvSpPr>
        <p:spPr>
          <a:xfrm>
            <a:off x="316570" y="227891"/>
            <a:ext cx="8302225" cy="71186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8" tIns="42452" rIns="81638" bIns="42452" anchor="t" anchorCtr="0" compatLnSpc="0">
            <a:spAutoFit/>
          </a:bodyPr>
          <a:lstStyle/>
          <a:p>
            <a:pPr hangingPunct="0">
              <a:spcBef>
                <a:spcPts val="1019"/>
              </a:spcBef>
            </a:pPr>
            <a:r>
              <a:rPr lang="nl-NL" sz="4000" b="1" dirty="0">
                <a:solidFill>
                  <a:srgbClr val="FF6600"/>
                </a:solidFill>
                <a:latin typeface="Calibri" panose="020F0502020204030204" pitchFamily="34" charset="0"/>
                <a:ea typeface="SimSun" pitchFamily="2"/>
                <a:cs typeface="Calibri" panose="020F0502020204030204" pitchFamily="34" charset="0"/>
              </a:rPr>
              <a:t>Consequenties van gen mutaties</a:t>
            </a:r>
          </a:p>
        </p:txBody>
      </p:sp>
    </p:spTree>
    <p:extLst>
      <p:ext uri="{BB962C8B-B14F-4D97-AF65-F5344CB8AC3E}">
        <p14:creationId xmlns:p14="http://schemas.microsoft.com/office/powerpoint/2010/main" val="3297961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395208" y="3744073"/>
            <a:ext cx="8078941" cy="3213421"/>
          </a:xfrm>
          <a:prstGeom prst="rect">
            <a:avLst/>
          </a:prstGeom>
          <a:noFill/>
          <a:ln>
            <a:noFill/>
          </a:ln>
        </p:spPr>
        <p:txBody>
          <a:bodyPr vert="horz" wrap="square" lIns="81638" tIns="40819" rIns="81638" bIns="40819" compatLnSpc="0">
            <a:spAutoFit/>
          </a:bodyPr>
          <a:lstStyle/>
          <a:p>
            <a:pPr hangingPunct="0"/>
            <a:r>
              <a:rPr lang="nl-NL" sz="2000" dirty="0">
                <a:solidFill>
                  <a:schemeClr val="tx2"/>
                </a:solidFill>
                <a:latin typeface="Calibri" panose="020F0502020204030204" pitchFamily="34" charset="0"/>
                <a:ea typeface="SimSun" pitchFamily="2"/>
                <a:cs typeface="Calibri" panose="020F0502020204030204" pitchFamily="34" charset="0"/>
              </a:rPr>
              <a:t>Het maakt uit </a:t>
            </a:r>
            <a:r>
              <a:rPr lang="nl-NL" sz="2000" b="1" dirty="0">
                <a:solidFill>
                  <a:schemeClr val="tx2"/>
                </a:solidFill>
                <a:latin typeface="Calibri" panose="020F0502020204030204" pitchFamily="34" charset="0"/>
                <a:ea typeface="SimSun" pitchFamily="2"/>
                <a:cs typeface="Calibri" panose="020F0502020204030204" pitchFamily="34" charset="0"/>
              </a:rPr>
              <a:t>WAAR</a:t>
            </a:r>
            <a:r>
              <a:rPr lang="nl-NL" sz="2000" dirty="0">
                <a:solidFill>
                  <a:schemeClr val="tx2"/>
                </a:solidFill>
                <a:latin typeface="Calibri" panose="020F0502020204030204" pitchFamily="34" charset="0"/>
                <a:ea typeface="SimSun" pitchFamily="2"/>
                <a:cs typeface="Calibri" panose="020F0502020204030204" pitchFamily="34" charset="0"/>
              </a:rPr>
              <a:t> in een gen een mutatie </a:t>
            </a:r>
            <a:r>
              <a:rPr lang="nl-NL" sz="2000" dirty="0" smtClean="0">
                <a:solidFill>
                  <a:schemeClr val="tx2"/>
                </a:solidFill>
                <a:latin typeface="Calibri" panose="020F0502020204030204" pitchFamily="34" charset="0"/>
                <a:ea typeface="SimSun" pitchFamily="2"/>
                <a:cs typeface="Calibri" panose="020F0502020204030204" pitchFamily="34" charset="0"/>
              </a:rPr>
              <a:t>optreedt:</a:t>
            </a:r>
            <a:endParaRPr lang="nl-NL" sz="2000" dirty="0">
              <a:solidFill>
                <a:schemeClr val="tx2"/>
              </a:solidFill>
              <a:latin typeface="Calibri" panose="020F0502020204030204" pitchFamily="34" charset="0"/>
              <a:ea typeface="SimSun" pitchFamily="2"/>
              <a:cs typeface="Calibri" panose="020F0502020204030204" pitchFamily="34" charset="0"/>
            </a:endParaRPr>
          </a:p>
          <a:p>
            <a:pPr hangingPunct="0"/>
            <a:endParaRPr lang="nl-NL" sz="2000" dirty="0">
              <a:solidFill>
                <a:schemeClr val="tx2"/>
              </a:solidFill>
              <a:latin typeface="Calibri" panose="020F0502020204030204" pitchFamily="34" charset="0"/>
              <a:ea typeface="SimSun" pitchFamily="2"/>
              <a:cs typeface="Calibri" panose="020F0502020204030204" pitchFamily="34" charset="0"/>
            </a:endParaRPr>
          </a:p>
          <a:p>
            <a:pPr hangingPunct="0"/>
            <a:r>
              <a:rPr lang="nl-NL" sz="2000" dirty="0" err="1" smtClean="0">
                <a:solidFill>
                  <a:schemeClr val="tx2"/>
                </a:solidFill>
                <a:latin typeface="Calibri" panose="020F0502020204030204" pitchFamily="34" charset="0"/>
                <a:ea typeface="SimSun" pitchFamily="2"/>
                <a:cs typeface="Calibri" panose="020F0502020204030204" pitchFamily="34" charset="0"/>
              </a:rPr>
              <a:t>Promoter</a:t>
            </a:r>
            <a:r>
              <a:rPr lang="nl-NL" sz="2000" dirty="0" smtClean="0">
                <a:solidFill>
                  <a:schemeClr val="tx2"/>
                </a:solidFill>
                <a:latin typeface="Calibri" panose="020F0502020204030204" pitchFamily="34" charset="0"/>
                <a:ea typeface="SimSun" pitchFamily="2"/>
                <a:cs typeface="Calibri" panose="020F0502020204030204" pitchFamily="34" charset="0"/>
              </a:rPr>
              <a:t>/</a:t>
            </a:r>
            <a:r>
              <a:rPr lang="nl-NL" sz="2000" dirty="0" err="1" smtClean="0">
                <a:solidFill>
                  <a:schemeClr val="tx2"/>
                </a:solidFill>
                <a:latin typeface="Calibri" panose="020F0502020204030204" pitchFamily="34" charset="0"/>
                <a:ea typeface="SimSun" pitchFamily="2"/>
                <a:cs typeface="Calibri" panose="020F0502020204030204" pitchFamily="34" charset="0"/>
              </a:rPr>
              <a:t>enhancer</a:t>
            </a:r>
            <a:r>
              <a:rPr lang="nl-NL" sz="2000" dirty="0" smtClean="0">
                <a:solidFill>
                  <a:schemeClr val="tx2"/>
                </a:solidFill>
                <a:latin typeface="Calibri" panose="020F0502020204030204" pitchFamily="34" charset="0"/>
                <a:ea typeface="SimSun" pitchFamily="2"/>
                <a:cs typeface="Calibri" panose="020F0502020204030204" pitchFamily="34" charset="0"/>
              </a:rPr>
              <a:t> </a:t>
            </a:r>
            <a:r>
              <a:rPr lang="nl-NL" sz="2000" dirty="0" smtClean="0">
                <a:solidFill>
                  <a:schemeClr val="tx2"/>
                </a:solidFill>
                <a:latin typeface="Calibri" panose="020F0502020204030204" pitchFamily="34" charset="0"/>
                <a:ea typeface="SimSun" pitchFamily="2"/>
                <a:cs typeface="Calibri" panose="020F0502020204030204" pitchFamily="34" charset="0"/>
                <a:sym typeface="Wingdings"/>
              </a:rPr>
              <a:t> </a:t>
            </a:r>
            <a:r>
              <a:rPr lang="nl-NL" sz="2000" dirty="0" smtClean="0">
                <a:solidFill>
                  <a:srgbClr val="FF0000"/>
                </a:solidFill>
                <a:latin typeface="Calibri" panose="020F0502020204030204" pitchFamily="34" charset="0"/>
                <a:ea typeface="SimSun" pitchFamily="2"/>
                <a:cs typeface="Calibri" panose="020F0502020204030204" pitchFamily="34" charset="0"/>
              </a:rPr>
              <a:t>ander </a:t>
            </a:r>
            <a:r>
              <a:rPr lang="nl-NL" sz="2000" dirty="0">
                <a:solidFill>
                  <a:srgbClr val="FF0000"/>
                </a:solidFill>
                <a:latin typeface="Calibri" panose="020F0502020204030204" pitchFamily="34" charset="0"/>
                <a:ea typeface="SimSun" pitchFamily="2"/>
                <a:cs typeface="Calibri" panose="020F0502020204030204" pitchFamily="34" charset="0"/>
              </a:rPr>
              <a:t>gen expressie niveau</a:t>
            </a:r>
          </a:p>
          <a:p>
            <a:pPr hangingPunct="0"/>
            <a:endParaRPr lang="nl-NL" sz="2000" dirty="0">
              <a:solidFill>
                <a:schemeClr val="tx2"/>
              </a:solidFill>
              <a:latin typeface="Calibri" panose="020F0502020204030204" pitchFamily="34" charset="0"/>
              <a:ea typeface="SimSun" pitchFamily="2"/>
              <a:cs typeface="Calibri" panose="020F0502020204030204" pitchFamily="34" charset="0"/>
            </a:endParaRPr>
          </a:p>
          <a:p>
            <a:pPr lvl="0" hangingPunct="0"/>
            <a:r>
              <a:rPr lang="nl-NL" sz="2000" dirty="0">
                <a:solidFill>
                  <a:schemeClr val="tx2"/>
                </a:solidFill>
                <a:latin typeface="Calibri" panose="020F0502020204030204" pitchFamily="34" charset="0"/>
                <a:ea typeface="SimSun" pitchFamily="2"/>
                <a:cs typeface="Calibri" panose="020F0502020204030204" pitchFamily="34" charset="0"/>
              </a:rPr>
              <a:t>5'UTR, </a:t>
            </a:r>
            <a:r>
              <a:rPr lang="nl-NL" sz="2000" dirty="0" smtClean="0">
                <a:solidFill>
                  <a:schemeClr val="tx2"/>
                </a:solidFill>
                <a:latin typeface="Calibri" panose="020F0502020204030204" pitchFamily="34" charset="0"/>
                <a:ea typeface="SimSun" pitchFamily="2"/>
                <a:cs typeface="Calibri" panose="020F0502020204030204" pitchFamily="34" charset="0"/>
              </a:rPr>
              <a:t>3'UTR </a:t>
            </a:r>
            <a:r>
              <a:rPr lang="nl-NL" sz="2000" dirty="0" smtClean="0">
                <a:solidFill>
                  <a:schemeClr val="tx2"/>
                </a:solidFill>
                <a:latin typeface="Calibri" panose="020F0502020204030204" pitchFamily="34" charset="0"/>
                <a:ea typeface="SimSun" pitchFamily="2"/>
                <a:cs typeface="Calibri" panose="020F0502020204030204" pitchFamily="34" charset="0"/>
                <a:sym typeface="Wingdings"/>
              </a:rPr>
              <a:t> </a:t>
            </a:r>
            <a:r>
              <a:rPr lang="nl-NL" sz="2000" dirty="0" smtClean="0">
                <a:solidFill>
                  <a:srgbClr val="FF0000"/>
                </a:solidFill>
                <a:latin typeface="Calibri" panose="020F0502020204030204" pitchFamily="34" charset="0"/>
                <a:ea typeface="SimSun" pitchFamily="2"/>
                <a:cs typeface="Calibri" panose="020F0502020204030204" pitchFamily="34" charset="0"/>
              </a:rPr>
              <a:t>ander </a:t>
            </a:r>
            <a:r>
              <a:rPr lang="nl-NL" sz="2000" dirty="0">
                <a:solidFill>
                  <a:srgbClr val="FF0000"/>
                </a:solidFill>
                <a:latin typeface="Calibri" panose="020F0502020204030204" pitchFamily="34" charset="0"/>
                <a:ea typeface="SimSun" pitchFamily="2"/>
                <a:cs typeface="Calibri" panose="020F0502020204030204" pitchFamily="34" charset="0"/>
              </a:rPr>
              <a:t>gen expressie niveau</a:t>
            </a:r>
          </a:p>
          <a:p>
            <a:pPr hangingPunct="0"/>
            <a:endParaRPr lang="nl-NL" sz="2000" dirty="0">
              <a:solidFill>
                <a:schemeClr val="tx2"/>
              </a:solidFill>
              <a:latin typeface="Calibri" panose="020F0502020204030204" pitchFamily="34" charset="0"/>
              <a:ea typeface="SimSun" pitchFamily="2"/>
              <a:cs typeface="Calibri" panose="020F0502020204030204" pitchFamily="34" charset="0"/>
            </a:endParaRPr>
          </a:p>
          <a:p>
            <a:pPr hangingPunct="0"/>
            <a:r>
              <a:rPr lang="nl-NL" sz="2000" dirty="0" err="1" smtClean="0">
                <a:solidFill>
                  <a:schemeClr val="tx2"/>
                </a:solidFill>
                <a:latin typeface="Calibri" panose="020F0502020204030204" pitchFamily="34" charset="0"/>
                <a:ea typeface="SimSun" pitchFamily="2"/>
                <a:cs typeface="Calibri" panose="020F0502020204030204" pitchFamily="34" charset="0"/>
              </a:rPr>
              <a:t>Exon</a:t>
            </a:r>
            <a:r>
              <a:rPr lang="nl-NL" sz="2000" dirty="0">
                <a:solidFill>
                  <a:schemeClr val="tx2"/>
                </a:solidFill>
                <a:latin typeface="Calibri" panose="020F0502020204030204" pitchFamily="34" charset="0"/>
                <a:ea typeface="SimSun" pitchFamily="2"/>
                <a:cs typeface="Calibri" panose="020F0502020204030204" pitchFamily="34" charset="0"/>
              </a:rPr>
              <a:t> </a:t>
            </a:r>
            <a:r>
              <a:rPr lang="nl-NL" sz="2000" dirty="0" smtClean="0">
                <a:solidFill>
                  <a:schemeClr val="tx2"/>
                </a:solidFill>
                <a:latin typeface="Calibri" panose="020F0502020204030204" pitchFamily="34" charset="0"/>
                <a:ea typeface="SimSun" pitchFamily="2"/>
                <a:cs typeface="Calibri" panose="020F0502020204030204" pitchFamily="34" charset="0"/>
                <a:sym typeface="Wingdings"/>
              </a:rPr>
              <a:t></a:t>
            </a:r>
            <a:r>
              <a:rPr lang="nl-NL" sz="2000" dirty="0" smtClean="0">
                <a:solidFill>
                  <a:schemeClr val="tx2"/>
                </a:solidFill>
                <a:latin typeface="Calibri" panose="020F0502020204030204" pitchFamily="34" charset="0"/>
                <a:ea typeface="SimSun" pitchFamily="2"/>
                <a:cs typeface="Calibri" panose="020F0502020204030204" pitchFamily="34" charset="0"/>
              </a:rPr>
              <a:t> </a:t>
            </a:r>
            <a:r>
              <a:rPr lang="nl-NL" sz="2000" dirty="0">
                <a:solidFill>
                  <a:srgbClr val="FF0000"/>
                </a:solidFill>
                <a:latin typeface="Calibri" panose="020F0502020204030204" pitchFamily="34" charset="0"/>
                <a:ea typeface="SimSun" pitchFamily="2"/>
                <a:cs typeface="Calibri" panose="020F0502020204030204" pitchFamily="34" charset="0"/>
              </a:rPr>
              <a:t>ander </a:t>
            </a:r>
            <a:r>
              <a:rPr lang="nl-NL" sz="2000" dirty="0" smtClean="0">
                <a:solidFill>
                  <a:srgbClr val="FF0000"/>
                </a:solidFill>
                <a:latin typeface="Calibri" panose="020F0502020204030204" pitchFamily="34" charset="0"/>
                <a:ea typeface="SimSun" pitchFamily="2"/>
                <a:cs typeface="Calibri" panose="020F0502020204030204" pitchFamily="34" charset="0"/>
              </a:rPr>
              <a:t>polypeptide/eiwit</a:t>
            </a:r>
            <a:endParaRPr lang="nl-NL" sz="2000" dirty="0">
              <a:solidFill>
                <a:srgbClr val="FF0000"/>
              </a:solidFill>
              <a:latin typeface="Calibri" panose="020F0502020204030204" pitchFamily="34" charset="0"/>
              <a:ea typeface="SimSun" pitchFamily="2"/>
              <a:cs typeface="Calibri" panose="020F0502020204030204" pitchFamily="34" charset="0"/>
            </a:endParaRPr>
          </a:p>
          <a:p>
            <a:pPr hangingPunct="0"/>
            <a:endParaRPr lang="nl-NL" sz="2000" dirty="0">
              <a:solidFill>
                <a:schemeClr val="tx2"/>
              </a:solidFill>
              <a:latin typeface="Calibri" panose="020F0502020204030204" pitchFamily="34" charset="0"/>
              <a:ea typeface="SimSun" pitchFamily="2"/>
              <a:cs typeface="Calibri" panose="020F0502020204030204" pitchFamily="34" charset="0"/>
            </a:endParaRPr>
          </a:p>
          <a:p>
            <a:pPr hangingPunct="0"/>
            <a:r>
              <a:rPr lang="nl-NL" sz="2000" dirty="0">
                <a:solidFill>
                  <a:schemeClr val="tx2"/>
                </a:solidFill>
                <a:latin typeface="Calibri" panose="020F0502020204030204" pitchFamily="34" charset="0"/>
                <a:ea typeface="SimSun" pitchFamily="2"/>
                <a:cs typeface="Calibri" panose="020F0502020204030204" pitchFamily="34" charset="0"/>
              </a:rPr>
              <a:t>Intron-</a:t>
            </a:r>
            <a:r>
              <a:rPr lang="nl-NL" sz="2000" dirty="0" err="1">
                <a:solidFill>
                  <a:schemeClr val="tx2"/>
                </a:solidFill>
                <a:latin typeface="Calibri" panose="020F0502020204030204" pitchFamily="34" charset="0"/>
                <a:ea typeface="SimSun" pitchFamily="2"/>
                <a:cs typeface="Calibri" panose="020F0502020204030204" pitchFamily="34" charset="0"/>
              </a:rPr>
              <a:t>exon</a:t>
            </a:r>
            <a:r>
              <a:rPr lang="nl-NL" sz="2000" dirty="0">
                <a:solidFill>
                  <a:schemeClr val="tx2"/>
                </a:solidFill>
                <a:latin typeface="Calibri" panose="020F0502020204030204" pitchFamily="34" charset="0"/>
                <a:ea typeface="SimSun" pitchFamily="2"/>
                <a:cs typeface="Calibri" panose="020F0502020204030204" pitchFamily="34" charset="0"/>
              </a:rPr>
              <a:t> </a:t>
            </a:r>
            <a:r>
              <a:rPr lang="nl-NL" sz="2000" dirty="0" err="1" smtClean="0">
                <a:solidFill>
                  <a:schemeClr val="tx2"/>
                </a:solidFill>
                <a:latin typeface="Calibri" panose="020F0502020204030204" pitchFamily="34" charset="0"/>
                <a:ea typeface="SimSun" pitchFamily="2"/>
                <a:cs typeface="Calibri" panose="020F0502020204030204" pitchFamily="34" charset="0"/>
              </a:rPr>
              <a:t>boundaries</a:t>
            </a:r>
            <a:r>
              <a:rPr lang="nl-NL" sz="2000" dirty="0">
                <a:solidFill>
                  <a:schemeClr val="tx2"/>
                </a:solidFill>
                <a:latin typeface="Calibri" panose="020F0502020204030204" pitchFamily="34" charset="0"/>
                <a:ea typeface="SimSun" pitchFamily="2"/>
                <a:cs typeface="Calibri" panose="020F0502020204030204" pitchFamily="34" charset="0"/>
              </a:rPr>
              <a:t> </a:t>
            </a:r>
            <a:r>
              <a:rPr lang="nl-NL" sz="2000" dirty="0" smtClean="0">
                <a:solidFill>
                  <a:schemeClr val="tx2"/>
                </a:solidFill>
                <a:latin typeface="Calibri" panose="020F0502020204030204" pitchFamily="34" charset="0"/>
                <a:ea typeface="SimSun" pitchFamily="2"/>
                <a:cs typeface="Calibri" panose="020F0502020204030204" pitchFamily="34" charset="0"/>
                <a:sym typeface="Wingdings"/>
              </a:rPr>
              <a:t></a:t>
            </a:r>
            <a:r>
              <a:rPr lang="nl-NL" sz="2000" dirty="0" smtClean="0">
                <a:solidFill>
                  <a:schemeClr val="tx2"/>
                </a:solidFill>
                <a:latin typeface="Calibri" panose="020F0502020204030204" pitchFamily="34" charset="0"/>
                <a:ea typeface="SimSun" pitchFamily="2"/>
                <a:cs typeface="Calibri" panose="020F0502020204030204" pitchFamily="34" charset="0"/>
              </a:rPr>
              <a:t> </a:t>
            </a:r>
            <a:r>
              <a:rPr lang="nl-NL" sz="2000" dirty="0">
                <a:solidFill>
                  <a:srgbClr val="FF0000"/>
                </a:solidFill>
                <a:latin typeface="Calibri" panose="020F0502020204030204" pitchFamily="34" charset="0"/>
                <a:ea typeface="SimSun" pitchFamily="2"/>
                <a:cs typeface="Calibri" panose="020F0502020204030204" pitchFamily="34" charset="0"/>
              </a:rPr>
              <a:t>ander </a:t>
            </a:r>
            <a:r>
              <a:rPr lang="nl-NL" sz="2000" dirty="0" smtClean="0">
                <a:solidFill>
                  <a:srgbClr val="FF0000"/>
                </a:solidFill>
                <a:latin typeface="Calibri" panose="020F0502020204030204" pitchFamily="34" charset="0"/>
                <a:ea typeface="SimSun" pitchFamily="2"/>
                <a:cs typeface="Calibri" panose="020F0502020204030204" pitchFamily="34" charset="0"/>
              </a:rPr>
              <a:t>polypeptide/eiwit</a:t>
            </a:r>
            <a:endParaRPr lang="nl-NL" sz="2000" dirty="0">
              <a:solidFill>
                <a:srgbClr val="FF0000"/>
              </a:solidFill>
              <a:latin typeface="Calibri" panose="020F0502020204030204" pitchFamily="34" charset="0"/>
              <a:ea typeface="SimSun" pitchFamily="2"/>
              <a:cs typeface="Calibri" panose="020F0502020204030204" pitchFamily="34" charset="0"/>
            </a:endParaRPr>
          </a:p>
          <a:p>
            <a:pPr hangingPunct="0"/>
            <a:endParaRPr lang="nl-NL" sz="2000" dirty="0">
              <a:solidFill>
                <a:schemeClr val="tx2"/>
              </a:solidFill>
              <a:latin typeface="Calibri" panose="020F0502020204030204" pitchFamily="34" charset="0"/>
              <a:ea typeface="SimSun" pitchFamily="2"/>
              <a:cs typeface="Calibri" panose="020F0502020204030204" pitchFamily="34" charset="0"/>
            </a:endParaRPr>
          </a:p>
        </p:txBody>
      </p:sp>
      <p:sp>
        <p:nvSpPr>
          <p:cNvPr id="36" name="Freeform 3"/>
          <p:cNvSpPr/>
          <p:nvPr/>
        </p:nvSpPr>
        <p:spPr>
          <a:xfrm>
            <a:off x="2039937" y="2086589"/>
            <a:ext cx="1212811" cy="24589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BBE0E3"/>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37" name="Freeform 4"/>
          <p:cNvSpPr/>
          <p:nvPr/>
        </p:nvSpPr>
        <p:spPr>
          <a:xfrm>
            <a:off x="355913" y="2470614"/>
            <a:ext cx="1049536"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enhancer</a:t>
            </a:r>
          </a:p>
        </p:txBody>
      </p:sp>
      <p:sp>
        <p:nvSpPr>
          <p:cNvPr id="39" name="Freeform 5"/>
          <p:cNvSpPr/>
          <p:nvPr/>
        </p:nvSpPr>
        <p:spPr>
          <a:xfrm>
            <a:off x="2020017" y="2470614"/>
            <a:ext cx="1063514"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promoter</a:t>
            </a:r>
          </a:p>
        </p:txBody>
      </p:sp>
      <p:sp>
        <p:nvSpPr>
          <p:cNvPr id="40" name="Straight Connector 6"/>
          <p:cNvSpPr/>
          <p:nvPr/>
        </p:nvSpPr>
        <p:spPr>
          <a:xfrm flipV="1">
            <a:off x="3254054" y="1762651"/>
            <a:ext cx="0" cy="379452"/>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41" name="Straight Connector 7"/>
          <p:cNvSpPr/>
          <p:nvPr/>
        </p:nvSpPr>
        <p:spPr>
          <a:xfrm>
            <a:off x="3243278" y="1762650"/>
            <a:ext cx="201482" cy="0"/>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42" name="Freeform 8"/>
          <p:cNvSpPr/>
          <p:nvPr/>
        </p:nvSpPr>
        <p:spPr>
          <a:xfrm>
            <a:off x="1360711" y="1305478"/>
            <a:ext cx="2423053"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Transcriptional start site</a:t>
            </a:r>
          </a:p>
        </p:txBody>
      </p:sp>
      <p:sp>
        <p:nvSpPr>
          <p:cNvPr id="43" name="Freeform 9"/>
          <p:cNvSpPr/>
          <p:nvPr/>
        </p:nvSpPr>
        <p:spPr>
          <a:xfrm>
            <a:off x="5833808" y="2083323"/>
            <a:ext cx="969857" cy="25699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8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44" name="Freeform 10"/>
          <p:cNvSpPr/>
          <p:nvPr/>
        </p:nvSpPr>
        <p:spPr>
          <a:xfrm>
            <a:off x="4075003" y="2470614"/>
            <a:ext cx="785361"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Exon 1</a:t>
            </a:r>
          </a:p>
        </p:txBody>
      </p:sp>
      <p:sp>
        <p:nvSpPr>
          <p:cNvPr id="45" name="Freeform 11"/>
          <p:cNvSpPr/>
          <p:nvPr/>
        </p:nvSpPr>
        <p:spPr>
          <a:xfrm>
            <a:off x="6792237" y="2500983"/>
            <a:ext cx="658788" cy="31284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451">
                <a:latin typeface="Calibri" panose="020F0502020204030204" pitchFamily="34" charset="0"/>
                <a:ea typeface="SimSun" pitchFamily="2"/>
                <a:cs typeface="Calibri" panose="020F0502020204030204" pitchFamily="34" charset="0"/>
              </a:rPr>
              <a:t>3’ UTR</a:t>
            </a:r>
          </a:p>
        </p:txBody>
      </p:sp>
      <p:sp>
        <p:nvSpPr>
          <p:cNvPr id="46" name="Freeform 12"/>
          <p:cNvSpPr/>
          <p:nvPr/>
        </p:nvSpPr>
        <p:spPr>
          <a:xfrm>
            <a:off x="5022328" y="2084630"/>
            <a:ext cx="824215" cy="25111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47" name="Freeform 13"/>
          <p:cNvSpPr/>
          <p:nvPr/>
        </p:nvSpPr>
        <p:spPr>
          <a:xfrm>
            <a:off x="6800400" y="2081691"/>
            <a:ext cx="812786" cy="25862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99"/>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48" name="Freeform 14"/>
          <p:cNvSpPr/>
          <p:nvPr/>
        </p:nvSpPr>
        <p:spPr>
          <a:xfrm>
            <a:off x="7609920" y="2081691"/>
            <a:ext cx="327204" cy="2540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49" name="Straight Connector 15"/>
          <p:cNvSpPr/>
          <p:nvPr/>
        </p:nvSpPr>
        <p:spPr>
          <a:xfrm flipV="1">
            <a:off x="7808790" y="2369056"/>
            <a:ext cx="0" cy="534891"/>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0" name="Freeform 16"/>
          <p:cNvSpPr/>
          <p:nvPr/>
        </p:nvSpPr>
        <p:spPr>
          <a:xfrm>
            <a:off x="7015271" y="2919948"/>
            <a:ext cx="2015800" cy="68205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8" tIns="42452" rIns="81638" bIns="42452" anchor="t" anchorCtr="0" compatLnSpc="0">
            <a:spAutoFit/>
          </a:bodyPr>
          <a:lstStyle/>
          <a:p>
            <a:pPr hangingPunct="0"/>
            <a:r>
              <a:rPr lang="en-US" sz="1270">
                <a:latin typeface="Calibri" panose="020F0502020204030204" pitchFamily="34" charset="0"/>
                <a:ea typeface="SimSun" pitchFamily="2"/>
                <a:cs typeface="Calibri" panose="020F0502020204030204" pitchFamily="34" charset="0"/>
              </a:rPr>
              <a:t>Transcription termination signal/</a:t>
            </a:r>
          </a:p>
          <a:p>
            <a:pPr hangingPunct="0"/>
            <a:r>
              <a:rPr lang="en-US" sz="1270">
                <a:latin typeface="Calibri" panose="020F0502020204030204" pitchFamily="34" charset="0"/>
                <a:ea typeface="SimSun" pitchFamily="2"/>
                <a:cs typeface="Calibri" panose="020F0502020204030204" pitchFamily="34" charset="0"/>
              </a:rPr>
              <a:t>polyA signal</a:t>
            </a:r>
          </a:p>
        </p:txBody>
      </p:sp>
      <p:sp>
        <p:nvSpPr>
          <p:cNvPr id="51" name="Straight Connector 17"/>
          <p:cNvSpPr/>
          <p:nvPr/>
        </p:nvSpPr>
        <p:spPr>
          <a:xfrm flipH="1">
            <a:off x="1671587" y="2218189"/>
            <a:ext cx="368350" cy="0"/>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2" name="Straight Connector 18"/>
          <p:cNvSpPr/>
          <p:nvPr/>
        </p:nvSpPr>
        <p:spPr>
          <a:xfrm flipH="1">
            <a:off x="1626849" y="2096059"/>
            <a:ext cx="111354" cy="247526"/>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3" name="Straight Connector 19"/>
          <p:cNvSpPr/>
          <p:nvPr/>
        </p:nvSpPr>
        <p:spPr>
          <a:xfrm flipH="1">
            <a:off x="1575907" y="2088222"/>
            <a:ext cx="111354" cy="247526"/>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4" name="Straight Connector 20"/>
          <p:cNvSpPr/>
          <p:nvPr/>
        </p:nvSpPr>
        <p:spPr>
          <a:xfrm flipH="1">
            <a:off x="1250663" y="2210352"/>
            <a:ext cx="368349" cy="0"/>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5" name="Freeform 21"/>
          <p:cNvSpPr/>
          <p:nvPr/>
        </p:nvSpPr>
        <p:spPr>
          <a:xfrm>
            <a:off x="617480" y="2089855"/>
            <a:ext cx="632203" cy="24589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6" name="Freeform 22"/>
          <p:cNvSpPr/>
          <p:nvPr/>
        </p:nvSpPr>
        <p:spPr>
          <a:xfrm>
            <a:off x="3830417" y="2086589"/>
            <a:ext cx="1203015" cy="2540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8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7" name="Freeform 23"/>
          <p:cNvSpPr/>
          <p:nvPr/>
        </p:nvSpPr>
        <p:spPr>
          <a:xfrm>
            <a:off x="5851768" y="2464083"/>
            <a:ext cx="785361"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Exon 2</a:t>
            </a:r>
          </a:p>
        </p:txBody>
      </p:sp>
      <p:sp>
        <p:nvSpPr>
          <p:cNvPr id="58" name="Freeform 24"/>
          <p:cNvSpPr/>
          <p:nvPr/>
        </p:nvSpPr>
        <p:spPr>
          <a:xfrm>
            <a:off x="4975632" y="2470614"/>
            <a:ext cx="910652"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Intron 1</a:t>
            </a:r>
          </a:p>
        </p:txBody>
      </p:sp>
      <p:sp>
        <p:nvSpPr>
          <p:cNvPr id="59" name="Freeform 25"/>
          <p:cNvSpPr/>
          <p:nvPr/>
        </p:nvSpPr>
        <p:spPr>
          <a:xfrm>
            <a:off x="3252748" y="2087895"/>
            <a:ext cx="579302" cy="24458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99"/>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60" name="Freeform 26"/>
          <p:cNvSpPr/>
          <p:nvPr/>
        </p:nvSpPr>
        <p:spPr>
          <a:xfrm>
            <a:off x="3071512" y="2500983"/>
            <a:ext cx="895403" cy="31284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8" tIns="42452" rIns="81638" bIns="42452" anchor="t" anchorCtr="0" compatLnSpc="0">
            <a:spAutoFit/>
          </a:bodyPr>
          <a:lstStyle/>
          <a:p>
            <a:pPr hangingPunct="0"/>
            <a:r>
              <a:rPr lang="en-US" sz="1451">
                <a:latin typeface="Calibri" panose="020F0502020204030204" pitchFamily="34" charset="0"/>
                <a:ea typeface="SimSun" pitchFamily="2"/>
                <a:cs typeface="Calibri" panose="020F0502020204030204" pitchFamily="34" charset="0"/>
              </a:rPr>
              <a:t>5’ UTR</a:t>
            </a:r>
          </a:p>
        </p:txBody>
      </p:sp>
      <p:sp>
        <p:nvSpPr>
          <p:cNvPr id="61" name="Straight Connector 27"/>
          <p:cNvSpPr/>
          <p:nvPr/>
        </p:nvSpPr>
        <p:spPr>
          <a:xfrm>
            <a:off x="3745187" y="1794326"/>
            <a:ext cx="0" cy="235116"/>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62" name="Freeform 28"/>
          <p:cNvSpPr/>
          <p:nvPr/>
        </p:nvSpPr>
        <p:spPr>
          <a:xfrm>
            <a:off x="3864052" y="1553004"/>
            <a:ext cx="1654766"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Kozak sequence</a:t>
            </a:r>
          </a:p>
        </p:txBody>
      </p:sp>
      <p:sp>
        <p:nvSpPr>
          <p:cNvPr id="63" name="Straight Connector 29"/>
          <p:cNvSpPr/>
          <p:nvPr/>
        </p:nvSpPr>
        <p:spPr>
          <a:xfrm>
            <a:off x="3744860" y="1794326"/>
            <a:ext cx="168174" cy="0"/>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64" name="Straight Connector 30"/>
          <p:cNvSpPr/>
          <p:nvPr/>
        </p:nvSpPr>
        <p:spPr>
          <a:xfrm flipV="1">
            <a:off x="3811803" y="2421304"/>
            <a:ext cx="0" cy="571792"/>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65" name="Freeform 31"/>
          <p:cNvSpPr/>
          <p:nvPr/>
        </p:nvSpPr>
        <p:spPr>
          <a:xfrm>
            <a:off x="3607383" y="2991136"/>
            <a:ext cx="532856"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ATG</a:t>
            </a:r>
          </a:p>
        </p:txBody>
      </p:sp>
      <p:sp>
        <p:nvSpPr>
          <p:cNvPr id="66" name="Straight Connector 32"/>
          <p:cNvSpPr/>
          <p:nvPr/>
        </p:nvSpPr>
        <p:spPr>
          <a:xfrm flipV="1">
            <a:off x="6846770" y="2345218"/>
            <a:ext cx="0" cy="571137"/>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67" name="Freeform 33"/>
          <p:cNvSpPr/>
          <p:nvPr/>
        </p:nvSpPr>
        <p:spPr>
          <a:xfrm>
            <a:off x="6242323" y="2965992"/>
            <a:ext cx="648721"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STOP</a:t>
            </a:r>
          </a:p>
        </p:txBody>
      </p:sp>
      <p:sp>
        <p:nvSpPr>
          <p:cNvPr id="35" name="Freeform 1"/>
          <p:cNvSpPr/>
          <p:nvPr/>
        </p:nvSpPr>
        <p:spPr>
          <a:xfrm>
            <a:off x="316570" y="227891"/>
            <a:ext cx="8302225" cy="71186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8" tIns="42452" rIns="81638" bIns="42452" anchor="t" anchorCtr="0" compatLnSpc="0">
            <a:spAutoFit/>
          </a:bodyPr>
          <a:lstStyle/>
          <a:p>
            <a:pPr hangingPunct="0">
              <a:spcBef>
                <a:spcPts val="1019"/>
              </a:spcBef>
            </a:pPr>
            <a:r>
              <a:rPr lang="nl-NL" sz="4000" b="1" dirty="0">
                <a:solidFill>
                  <a:srgbClr val="FF6600"/>
                </a:solidFill>
                <a:latin typeface="Calibri" panose="020F0502020204030204" pitchFamily="34" charset="0"/>
                <a:ea typeface="SimSun" pitchFamily="2"/>
                <a:cs typeface="Calibri" panose="020F0502020204030204" pitchFamily="34" charset="0"/>
              </a:rPr>
              <a:t>Consequenties van gen mutaties</a:t>
            </a:r>
          </a:p>
        </p:txBody>
      </p:sp>
    </p:spTree>
    <p:extLst>
      <p:ext uri="{BB962C8B-B14F-4D97-AF65-F5344CB8AC3E}">
        <p14:creationId xmlns:p14="http://schemas.microsoft.com/office/powerpoint/2010/main" val="2566253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205967"/>
            <a:ext cx="8748464" cy="645987"/>
          </a:xfrm>
          <a:prstGeom prst="rect">
            <a:avLst/>
          </a:prstGeom>
          <a:noFill/>
          <a:ln>
            <a:noFill/>
          </a:ln>
        </p:spPr>
        <p:txBody>
          <a:bodyPr vert="horz" wrap="square" lIns="81638" tIns="40819" rIns="81638" bIns="40819" compatLnSpc="0">
            <a:spAutoFit/>
          </a:bodyPr>
          <a:lstStyle/>
          <a:p>
            <a:pPr hangingPunct="0"/>
            <a:r>
              <a:rPr lang="nl-NL" sz="3600" b="1" dirty="0" smtClean="0">
                <a:solidFill>
                  <a:srgbClr val="FF6600"/>
                </a:solidFill>
                <a:latin typeface="Calibri" panose="020F0502020204030204" pitchFamily="34" charset="0"/>
                <a:ea typeface="SimSun" pitchFamily="2"/>
                <a:cs typeface="Calibri" panose="020F0502020204030204" pitchFamily="34" charset="0"/>
              </a:rPr>
              <a:t>Effect van mutaties op eiwitfunctie</a:t>
            </a:r>
            <a:endParaRPr lang="nl-NL" sz="3600" b="1" dirty="0">
              <a:solidFill>
                <a:srgbClr val="FF6600"/>
              </a:solidFill>
              <a:latin typeface="Calibri" panose="020F0502020204030204" pitchFamily="34" charset="0"/>
              <a:ea typeface="SimSun" pitchFamily="2"/>
              <a:cs typeface="Calibri" panose="020F0502020204030204" pitchFamily="34" charset="0"/>
            </a:endParaRPr>
          </a:p>
        </p:txBody>
      </p:sp>
      <p:sp>
        <p:nvSpPr>
          <p:cNvPr id="3" name="TextBox 2"/>
          <p:cNvSpPr txBox="1"/>
          <p:nvPr/>
        </p:nvSpPr>
        <p:spPr>
          <a:xfrm>
            <a:off x="395536" y="1484784"/>
            <a:ext cx="8856984" cy="3087873"/>
          </a:xfrm>
          <a:prstGeom prst="rect">
            <a:avLst/>
          </a:prstGeom>
          <a:noFill/>
          <a:ln>
            <a:noFill/>
          </a:ln>
        </p:spPr>
        <p:txBody>
          <a:bodyPr vert="horz" wrap="square" lIns="81638" tIns="40819" rIns="81638" bIns="40819" anchorCtr="0" compatLnSpc="0">
            <a:spAutoFit/>
          </a:bodyPr>
          <a:lstStyle/>
          <a:p>
            <a:pPr hangingPunct="0">
              <a:tabLst>
                <a:tab pos="450850" algn="l"/>
              </a:tabLst>
            </a:pPr>
            <a:r>
              <a:rPr lang="nl-NL" sz="2400" dirty="0" smtClean="0">
                <a:latin typeface="Calibri" panose="020F0502020204030204" pitchFamily="34" charset="0"/>
                <a:ea typeface="SimSun" pitchFamily="2"/>
                <a:cs typeface="Calibri" panose="020F0502020204030204" pitchFamily="34" charset="0"/>
              </a:rPr>
              <a:t>1</a:t>
            </a:r>
            <a:r>
              <a:rPr lang="nl-NL" sz="2400" dirty="0">
                <a:latin typeface="Calibri" panose="020F0502020204030204" pitchFamily="34" charset="0"/>
                <a:ea typeface="SimSun" pitchFamily="2"/>
                <a:cs typeface="Calibri" panose="020F0502020204030204" pitchFamily="34" charset="0"/>
              </a:rPr>
              <a:t>.	</a:t>
            </a:r>
            <a:r>
              <a:rPr lang="nl-NL" sz="2400" dirty="0" smtClean="0">
                <a:latin typeface="Calibri" panose="020F0502020204030204" pitchFamily="34" charset="0"/>
                <a:ea typeface="SimSun" pitchFamily="2"/>
                <a:cs typeface="Calibri" panose="020F0502020204030204" pitchFamily="34" charset="0"/>
              </a:rPr>
              <a:t>“</a:t>
            </a:r>
            <a:r>
              <a:rPr lang="nl-NL" sz="2400" dirty="0" err="1" smtClean="0">
                <a:latin typeface="Calibri" panose="020F0502020204030204" pitchFamily="34" charset="0"/>
                <a:ea typeface="SimSun" pitchFamily="2"/>
                <a:cs typeface="Calibri" panose="020F0502020204030204" pitchFamily="34" charset="0"/>
              </a:rPr>
              <a:t>Loss</a:t>
            </a:r>
            <a:r>
              <a:rPr lang="nl-NL" sz="2400" dirty="0" smtClean="0">
                <a:latin typeface="Calibri" panose="020F0502020204030204" pitchFamily="34" charset="0"/>
                <a:ea typeface="SimSun" pitchFamily="2"/>
                <a:cs typeface="Calibri" panose="020F0502020204030204" pitchFamily="34" charset="0"/>
              </a:rPr>
              <a:t> of </a:t>
            </a:r>
            <a:r>
              <a:rPr lang="nl-NL" sz="2400" dirty="0" err="1" smtClean="0">
                <a:latin typeface="Calibri" panose="020F0502020204030204" pitchFamily="34" charset="0"/>
                <a:ea typeface="SimSun" pitchFamily="2"/>
                <a:cs typeface="Calibri" panose="020F0502020204030204" pitchFamily="34" charset="0"/>
              </a:rPr>
              <a:t>function</a:t>
            </a:r>
            <a:r>
              <a:rPr lang="nl-NL" sz="2400" dirty="0" smtClean="0">
                <a:latin typeface="Calibri" panose="020F0502020204030204" pitchFamily="34" charset="0"/>
                <a:ea typeface="SimSun" pitchFamily="2"/>
                <a:cs typeface="Calibri" panose="020F0502020204030204" pitchFamily="34" charset="0"/>
              </a:rPr>
              <a:t>” </a:t>
            </a:r>
            <a:endParaRPr lang="nl-NL" sz="2400" dirty="0">
              <a:latin typeface="Calibri" panose="020F0502020204030204" pitchFamily="34" charset="0"/>
              <a:ea typeface="SimSun" pitchFamily="2"/>
              <a:cs typeface="Calibri" panose="020F0502020204030204" pitchFamily="34" charset="0"/>
            </a:endParaRPr>
          </a:p>
          <a:p>
            <a:pPr hangingPunct="0"/>
            <a:endParaRPr lang="nl-NL" sz="2400" dirty="0">
              <a:latin typeface="Calibri" panose="020F0502020204030204" pitchFamily="34" charset="0"/>
              <a:ea typeface="SimSun" pitchFamily="2"/>
              <a:cs typeface="Calibri" panose="020F0502020204030204" pitchFamily="34" charset="0"/>
            </a:endParaRPr>
          </a:p>
          <a:p>
            <a:pPr marL="457200" indent="-457200" hangingPunct="0">
              <a:buAutoNum type="arabicPeriod" startAt="2"/>
            </a:pPr>
            <a:r>
              <a:rPr lang="nl-NL" sz="2400" dirty="0" smtClean="0">
                <a:latin typeface="Calibri" panose="020F0502020204030204" pitchFamily="34" charset="0"/>
                <a:ea typeface="SimSun" pitchFamily="2"/>
                <a:cs typeface="Calibri" panose="020F0502020204030204" pitchFamily="34" charset="0"/>
              </a:rPr>
              <a:t>“</a:t>
            </a:r>
            <a:r>
              <a:rPr lang="nl-NL" sz="2400" dirty="0" err="1" smtClean="0">
                <a:latin typeface="Calibri" panose="020F0502020204030204" pitchFamily="34" charset="0"/>
                <a:ea typeface="SimSun" pitchFamily="2"/>
                <a:cs typeface="Calibri" panose="020F0502020204030204" pitchFamily="34" charset="0"/>
              </a:rPr>
              <a:t>Gain</a:t>
            </a:r>
            <a:r>
              <a:rPr lang="nl-NL" sz="2400" dirty="0" smtClean="0">
                <a:latin typeface="Calibri" panose="020F0502020204030204" pitchFamily="34" charset="0"/>
                <a:ea typeface="SimSun" pitchFamily="2"/>
                <a:cs typeface="Calibri" panose="020F0502020204030204" pitchFamily="34" charset="0"/>
              </a:rPr>
              <a:t> of </a:t>
            </a:r>
            <a:r>
              <a:rPr lang="nl-NL" sz="2400" dirty="0" err="1" smtClean="0">
                <a:latin typeface="Calibri" panose="020F0502020204030204" pitchFamily="34" charset="0"/>
                <a:ea typeface="SimSun" pitchFamily="2"/>
                <a:cs typeface="Calibri" panose="020F0502020204030204" pitchFamily="34" charset="0"/>
              </a:rPr>
              <a:t>function</a:t>
            </a:r>
            <a:r>
              <a:rPr lang="nl-NL" sz="2400" dirty="0" smtClean="0">
                <a:latin typeface="Calibri" panose="020F0502020204030204" pitchFamily="34" charset="0"/>
                <a:ea typeface="SimSun" pitchFamily="2"/>
                <a:cs typeface="Calibri" panose="020F0502020204030204" pitchFamily="34" charset="0"/>
              </a:rPr>
              <a:t>”</a:t>
            </a:r>
          </a:p>
          <a:p>
            <a:pPr marL="1339850" lvl="1" indent="-438150" hangingPunct="0">
              <a:buFont typeface="+mj-lt"/>
              <a:buAutoNum type="alphaLcPeriod"/>
            </a:pPr>
            <a:r>
              <a:rPr lang="nl-NL" sz="2400" dirty="0" smtClean="0">
                <a:latin typeface="Calibri" panose="020F0502020204030204" pitchFamily="34" charset="0"/>
                <a:ea typeface="SimSun" pitchFamily="2"/>
                <a:cs typeface="Calibri" panose="020F0502020204030204" pitchFamily="34" charset="0"/>
              </a:rPr>
              <a:t>Meer expressie </a:t>
            </a:r>
          </a:p>
          <a:p>
            <a:pPr marL="1339850" lvl="1" indent="-438150" hangingPunct="0">
              <a:buFont typeface="+mj-lt"/>
              <a:buAutoNum type="alphaLcPeriod"/>
            </a:pPr>
            <a:r>
              <a:rPr lang="nl-NL" sz="2400" dirty="0" smtClean="0">
                <a:latin typeface="Calibri" panose="020F0502020204030204" pitchFamily="34" charset="0"/>
                <a:ea typeface="SimSun" pitchFamily="2"/>
                <a:cs typeface="Calibri" panose="020F0502020204030204" pitchFamily="34" charset="0"/>
              </a:rPr>
              <a:t>Nieuwe </a:t>
            </a:r>
            <a:r>
              <a:rPr lang="nl-NL" sz="2400" dirty="0" smtClean="0">
                <a:latin typeface="Calibri" panose="020F0502020204030204" pitchFamily="34" charset="0"/>
                <a:ea typeface="SimSun" pitchFamily="2"/>
                <a:cs typeface="Calibri" panose="020F0502020204030204" pitchFamily="34" charset="0"/>
              </a:rPr>
              <a:t>eigenschap</a:t>
            </a:r>
          </a:p>
          <a:p>
            <a:pPr marL="1339850" lvl="1" indent="-438150" hangingPunct="0">
              <a:buFont typeface="+mj-lt"/>
              <a:buAutoNum type="alphaLcPeriod"/>
            </a:pPr>
            <a:r>
              <a:rPr lang="nl-NL" sz="2400" dirty="0" smtClean="0">
                <a:latin typeface="Calibri" panose="020F0502020204030204" pitchFamily="34" charset="0"/>
                <a:ea typeface="SimSun" pitchFamily="2"/>
                <a:cs typeface="Calibri" panose="020F0502020204030204" pitchFamily="34" charset="0"/>
              </a:rPr>
              <a:t>“</a:t>
            </a:r>
            <a:r>
              <a:rPr lang="nl-NL" sz="2400" dirty="0" err="1" smtClean="0">
                <a:latin typeface="Calibri" panose="020F0502020204030204" pitchFamily="34" charset="0"/>
                <a:ea typeface="SimSun" pitchFamily="2"/>
                <a:cs typeface="Calibri" panose="020F0502020204030204" pitchFamily="34" charset="0"/>
              </a:rPr>
              <a:t>Misexpression</a:t>
            </a:r>
            <a:r>
              <a:rPr lang="nl-NL" sz="2400" dirty="0" smtClean="0">
                <a:latin typeface="Calibri" panose="020F0502020204030204" pitchFamily="34" charset="0"/>
                <a:ea typeface="SimSun" pitchFamily="2"/>
                <a:cs typeface="Calibri" panose="020F0502020204030204" pitchFamily="34" charset="0"/>
              </a:rPr>
              <a:t>”</a:t>
            </a:r>
          </a:p>
          <a:p>
            <a:pPr marL="2066925" indent="-342900" hangingPunct="0">
              <a:buFont typeface="Arial" panose="020B0604020202020204" pitchFamily="34" charset="0"/>
              <a:buChar char="•"/>
            </a:pPr>
            <a:r>
              <a:rPr lang="nl-NL" sz="2400" dirty="0" err="1">
                <a:latin typeface="Calibri" panose="020F0502020204030204" pitchFamily="34" charset="0"/>
                <a:ea typeface="SimSun" pitchFamily="2"/>
                <a:cs typeface="Calibri" panose="020F0502020204030204" pitchFamily="34" charset="0"/>
              </a:rPr>
              <a:t>Heterochronic</a:t>
            </a:r>
            <a:r>
              <a:rPr lang="nl-NL" sz="2400" dirty="0">
                <a:latin typeface="Calibri" panose="020F0502020204030204" pitchFamily="34" charset="0"/>
                <a:ea typeface="SimSun" pitchFamily="2"/>
                <a:cs typeface="Calibri" panose="020F0502020204030204" pitchFamily="34" charset="0"/>
              </a:rPr>
              <a:t> expressie, verkeerde moment</a:t>
            </a:r>
          </a:p>
          <a:p>
            <a:pPr marL="2066925" indent="-342900" hangingPunct="0">
              <a:buFont typeface="Arial" panose="020B0604020202020204" pitchFamily="34" charset="0"/>
              <a:buChar char="•"/>
            </a:pPr>
            <a:r>
              <a:rPr lang="nl-NL" sz="2400" dirty="0" err="1" smtClean="0">
                <a:latin typeface="Calibri" panose="020F0502020204030204" pitchFamily="34" charset="0"/>
                <a:ea typeface="SimSun" pitchFamily="2"/>
                <a:cs typeface="Calibri" panose="020F0502020204030204" pitchFamily="34" charset="0"/>
              </a:rPr>
              <a:t>Ectopic</a:t>
            </a:r>
            <a:r>
              <a:rPr lang="nl-NL" sz="2400" dirty="0" smtClean="0">
                <a:latin typeface="Calibri" panose="020F0502020204030204" pitchFamily="34" charset="0"/>
                <a:ea typeface="SimSun" pitchFamily="2"/>
                <a:cs typeface="Calibri" panose="020F0502020204030204" pitchFamily="34" charset="0"/>
              </a:rPr>
              <a:t> </a:t>
            </a:r>
            <a:r>
              <a:rPr lang="nl-NL" sz="2400" dirty="0" smtClean="0">
                <a:latin typeface="Calibri" panose="020F0502020204030204" pitchFamily="34" charset="0"/>
                <a:ea typeface="SimSun" pitchFamily="2"/>
                <a:cs typeface="Calibri" panose="020F0502020204030204" pitchFamily="34" charset="0"/>
              </a:rPr>
              <a:t>expressie, verkeerde </a:t>
            </a:r>
            <a:r>
              <a:rPr lang="nl-NL" sz="2400" dirty="0" smtClean="0">
                <a:latin typeface="Calibri" panose="020F0502020204030204" pitchFamily="34" charset="0"/>
                <a:ea typeface="SimSun" pitchFamily="2"/>
                <a:cs typeface="Calibri" panose="020F0502020204030204" pitchFamily="34" charset="0"/>
              </a:rPr>
              <a:t>plaats</a:t>
            </a:r>
            <a:endParaRPr lang="nl-NL" sz="2400" dirty="0" smtClean="0">
              <a:latin typeface="Calibri" panose="020F0502020204030204" pitchFamily="34" charset="0"/>
              <a:ea typeface="SimSun" pitchFamily="2"/>
              <a:cs typeface="Calibri" panose="020F0502020204030204" pitchFamily="34" charset="0"/>
            </a:endParaRPr>
          </a:p>
        </p:txBody>
      </p:sp>
    </p:spTree>
    <p:extLst>
      <p:ext uri="{BB962C8B-B14F-4D97-AF65-F5344CB8AC3E}">
        <p14:creationId xmlns:p14="http://schemas.microsoft.com/office/powerpoint/2010/main" val="2440794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4"/>
          <p:cNvSpPr txBox="1">
            <a:spLocks noChangeArrowheads="1"/>
          </p:cNvSpPr>
          <p:nvPr/>
        </p:nvSpPr>
        <p:spPr bwMode="auto">
          <a:xfrm>
            <a:off x="1182688" y="993775"/>
            <a:ext cx="73152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3200" b="1" dirty="0">
                <a:solidFill>
                  <a:srgbClr val="FF6600"/>
                </a:solidFill>
                <a:latin typeface="Calibri" panose="020F0502020204030204" pitchFamily="34" charset="0"/>
              </a:rPr>
              <a:t>Mutations classifications</a:t>
            </a:r>
          </a:p>
          <a:p>
            <a:pPr eaLnBrk="1" hangingPunct="1">
              <a:spcBef>
                <a:spcPct val="50000"/>
              </a:spcBef>
            </a:pPr>
            <a:endParaRPr lang="en-US" altLang="nl-NL" sz="2800" dirty="0">
              <a:solidFill>
                <a:schemeClr val="accent2"/>
              </a:solidFill>
              <a:latin typeface="Calibri" panose="020F0502020204030204" pitchFamily="34" charset="0"/>
            </a:endParaRPr>
          </a:p>
          <a:p>
            <a:pPr eaLnBrk="1" hangingPunct="1">
              <a:spcBef>
                <a:spcPct val="50000"/>
              </a:spcBef>
            </a:pPr>
            <a:r>
              <a:rPr lang="en-US" altLang="nl-NL" sz="2800" dirty="0">
                <a:latin typeface="Calibri" panose="020F0502020204030204" pitchFamily="34" charset="0"/>
              </a:rPr>
              <a:t>Spontaneous 	</a:t>
            </a:r>
            <a:r>
              <a:rPr lang="en-US" altLang="nl-NL" sz="2800" dirty="0">
                <a:latin typeface="Calibri" panose="020F0502020204030204" pitchFamily="34" charset="0"/>
                <a:sym typeface="Wingdings" panose="05000000000000000000" pitchFamily="2" charset="2"/>
              </a:rPr>
              <a:t> 		Induced</a:t>
            </a:r>
          </a:p>
          <a:p>
            <a:pPr eaLnBrk="1" hangingPunct="1">
              <a:spcBef>
                <a:spcPct val="50000"/>
              </a:spcBef>
            </a:pPr>
            <a:r>
              <a:rPr lang="en-US" altLang="nl-NL" sz="2800" dirty="0">
                <a:latin typeface="Calibri" panose="020F0502020204030204" pitchFamily="34" charset="0"/>
                <a:sym typeface="Wingdings" panose="05000000000000000000" pitchFamily="2" charset="2"/>
              </a:rPr>
              <a:t>Somatic 		 		Germline</a:t>
            </a:r>
            <a:endParaRPr lang="nl-NL" altLang="nl-NL" sz="2800" dirty="0">
              <a:latin typeface="Calibri" panose="020F0502020204030204" pitchFamily="34" charset="0"/>
            </a:endParaRPr>
          </a:p>
          <a:p>
            <a:pPr eaLnBrk="1" hangingPunct="1">
              <a:spcBef>
                <a:spcPct val="50000"/>
              </a:spcBef>
            </a:pPr>
            <a:r>
              <a:rPr lang="en-US" altLang="nl-NL" sz="2800" dirty="0">
                <a:latin typeface="Calibri" panose="020F0502020204030204" pitchFamily="34" charset="0"/>
              </a:rPr>
              <a:t>Autosomal		</a:t>
            </a:r>
            <a:r>
              <a:rPr lang="en-US" altLang="nl-NL" sz="2800" dirty="0">
                <a:latin typeface="Calibri" panose="020F0502020204030204" pitchFamily="34" charset="0"/>
                <a:sym typeface="Wingdings" panose="05000000000000000000" pitchFamily="2" charset="2"/>
              </a:rPr>
              <a:t>		X-linked</a:t>
            </a:r>
          </a:p>
          <a:p>
            <a:pPr eaLnBrk="1" hangingPunct="1">
              <a:spcBef>
                <a:spcPct val="50000"/>
              </a:spcBef>
            </a:pPr>
            <a:r>
              <a:rPr lang="en-US" altLang="nl-NL" sz="2800" dirty="0">
                <a:latin typeface="Calibri" panose="020F0502020204030204" pitchFamily="34" charset="0"/>
                <a:sym typeface="Wingdings" panose="05000000000000000000" pitchFamily="2" charset="2"/>
              </a:rPr>
              <a:t>Recessive				Dominant</a:t>
            </a:r>
            <a:endParaRPr lang="nl-NL" altLang="nl-NL" sz="2800"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7789" y="214077"/>
            <a:ext cx="6857575" cy="708569"/>
          </a:xfrm>
          <a:prstGeom prst="rect">
            <a:avLst/>
          </a:prstGeom>
          <a:noFill/>
          <a:ln>
            <a:noFill/>
          </a:ln>
        </p:spPr>
        <p:txBody>
          <a:bodyPr vert="horz" lIns="81638" tIns="40819" rIns="81638" bIns="40819" compatLnSpc="0">
            <a:spAutoFit/>
          </a:bodyPr>
          <a:lstStyle/>
          <a:p>
            <a:pPr hangingPunct="0"/>
            <a:r>
              <a:rPr lang="nl-NL" sz="4000" b="1" dirty="0" err="1" smtClean="0">
                <a:solidFill>
                  <a:srgbClr val="FF6600"/>
                </a:solidFill>
                <a:latin typeface="Calibri" panose="020F0502020204030204" pitchFamily="34" charset="0"/>
                <a:ea typeface="SimSun" pitchFamily="2"/>
                <a:cs typeface="Calibri" panose="020F0502020204030204" pitchFamily="34" charset="0"/>
              </a:rPr>
              <a:t>Loss</a:t>
            </a:r>
            <a:r>
              <a:rPr lang="nl-NL" sz="4000" b="1" dirty="0" smtClean="0">
                <a:solidFill>
                  <a:srgbClr val="FF6600"/>
                </a:solidFill>
                <a:latin typeface="Calibri" panose="020F0502020204030204" pitchFamily="34" charset="0"/>
                <a:ea typeface="SimSun" pitchFamily="2"/>
                <a:cs typeface="Calibri" panose="020F0502020204030204" pitchFamily="34" charset="0"/>
              </a:rPr>
              <a:t> of </a:t>
            </a:r>
            <a:r>
              <a:rPr lang="nl-NL" sz="4000" b="1" dirty="0" err="1" smtClean="0">
                <a:solidFill>
                  <a:srgbClr val="FF6600"/>
                </a:solidFill>
                <a:latin typeface="Calibri" panose="020F0502020204030204" pitchFamily="34" charset="0"/>
                <a:ea typeface="SimSun" pitchFamily="2"/>
                <a:cs typeface="Calibri" panose="020F0502020204030204" pitchFamily="34" charset="0"/>
              </a:rPr>
              <a:t>function</a:t>
            </a:r>
            <a:r>
              <a:rPr lang="nl-NL" sz="4000" b="1" dirty="0" smtClean="0">
                <a:solidFill>
                  <a:srgbClr val="FF6600"/>
                </a:solidFill>
                <a:latin typeface="Calibri" panose="020F0502020204030204" pitchFamily="34" charset="0"/>
                <a:ea typeface="SimSun" pitchFamily="2"/>
                <a:cs typeface="Calibri" panose="020F0502020204030204" pitchFamily="34" charset="0"/>
              </a:rPr>
              <a:t> </a:t>
            </a:r>
            <a:r>
              <a:rPr lang="nl-NL" sz="4000" b="1" dirty="0" err="1" smtClean="0">
                <a:solidFill>
                  <a:srgbClr val="FF6600"/>
                </a:solidFill>
                <a:latin typeface="Calibri" panose="020F0502020204030204" pitchFamily="34" charset="0"/>
                <a:ea typeface="SimSun" pitchFamily="2"/>
                <a:cs typeface="Calibri" panose="020F0502020204030204" pitchFamily="34" charset="0"/>
              </a:rPr>
              <a:t>mutations</a:t>
            </a:r>
            <a:endParaRPr lang="nl-NL" sz="4000" b="1" dirty="0">
              <a:solidFill>
                <a:srgbClr val="FF6600"/>
              </a:solidFill>
              <a:latin typeface="Calibri" panose="020F0502020204030204" pitchFamily="34" charset="0"/>
              <a:ea typeface="SimSun" pitchFamily="2"/>
              <a:cs typeface="Calibri" panose="020F0502020204030204" pitchFamily="34" charset="0"/>
            </a:endParaRPr>
          </a:p>
        </p:txBody>
      </p:sp>
      <p:sp>
        <p:nvSpPr>
          <p:cNvPr id="4" name="Freeform 3"/>
          <p:cNvSpPr/>
          <p:nvPr/>
        </p:nvSpPr>
        <p:spPr>
          <a:xfrm>
            <a:off x="2024711" y="2015842"/>
            <a:ext cx="1212811" cy="24589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BBE0E3"/>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 name="Freeform 4"/>
          <p:cNvSpPr/>
          <p:nvPr/>
        </p:nvSpPr>
        <p:spPr>
          <a:xfrm>
            <a:off x="340687" y="2399867"/>
            <a:ext cx="1049536"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enhancer</a:t>
            </a:r>
          </a:p>
        </p:txBody>
      </p:sp>
      <p:sp>
        <p:nvSpPr>
          <p:cNvPr id="6" name="Freeform 5"/>
          <p:cNvSpPr/>
          <p:nvPr/>
        </p:nvSpPr>
        <p:spPr>
          <a:xfrm>
            <a:off x="2004791" y="2399867"/>
            <a:ext cx="1063514"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promoter</a:t>
            </a:r>
          </a:p>
        </p:txBody>
      </p:sp>
      <p:sp>
        <p:nvSpPr>
          <p:cNvPr id="7" name="Straight Connector 6"/>
          <p:cNvSpPr/>
          <p:nvPr/>
        </p:nvSpPr>
        <p:spPr>
          <a:xfrm flipV="1">
            <a:off x="3238828" y="1691904"/>
            <a:ext cx="0" cy="379452"/>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8" name="Straight Connector 7"/>
          <p:cNvSpPr/>
          <p:nvPr/>
        </p:nvSpPr>
        <p:spPr>
          <a:xfrm>
            <a:off x="3228052" y="1691903"/>
            <a:ext cx="201482" cy="0"/>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9" name="Freeform 8"/>
          <p:cNvSpPr/>
          <p:nvPr/>
        </p:nvSpPr>
        <p:spPr>
          <a:xfrm>
            <a:off x="1345485" y="1234731"/>
            <a:ext cx="2423053"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Transcriptional start site</a:t>
            </a:r>
          </a:p>
        </p:txBody>
      </p:sp>
      <p:sp>
        <p:nvSpPr>
          <p:cNvPr id="10" name="Freeform 9"/>
          <p:cNvSpPr/>
          <p:nvPr/>
        </p:nvSpPr>
        <p:spPr>
          <a:xfrm>
            <a:off x="5818582" y="2012576"/>
            <a:ext cx="969857" cy="25699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8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11" name="Freeform 10"/>
          <p:cNvSpPr/>
          <p:nvPr/>
        </p:nvSpPr>
        <p:spPr>
          <a:xfrm>
            <a:off x="4059777" y="2399867"/>
            <a:ext cx="785361"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Exon 1</a:t>
            </a:r>
          </a:p>
        </p:txBody>
      </p:sp>
      <p:sp>
        <p:nvSpPr>
          <p:cNvPr id="12" name="Freeform 11"/>
          <p:cNvSpPr/>
          <p:nvPr/>
        </p:nvSpPr>
        <p:spPr>
          <a:xfrm>
            <a:off x="6777011" y="2430236"/>
            <a:ext cx="658788" cy="31284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451">
                <a:latin typeface="Calibri" panose="020F0502020204030204" pitchFamily="34" charset="0"/>
                <a:ea typeface="SimSun" pitchFamily="2"/>
                <a:cs typeface="Calibri" panose="020F0502020204030204" pitchFamily="34" charset="0"/>
              </a:rPr>
              <a:t>3’ UTR</a:t>
            </a:r>
          </a:p>
        </p:txBody>
      </p:sp>
      <p:sp>
        <p:nvSpPr>
          <p:cNvPr id="13" name="Freeform 12"/>
          <p:cNvSpPr/>
          <p:nvPr/>
        </p:nvSpPr>
        <p:spPr>
          <a:xfrm>
            <a:off x="5007102" y="2013883"/>
            <a:ext cx="824215" cy="25111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14" name="Freeform 13"/>
          <p:cNvSpPr/>
          <p:nvPr/>
        </p:nvSpPr>
        <p:spPr>
          <a:xfrm>
            <a:off x="6785174" y="2010944"/>
            <a:ext cx="812786" cy="25862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99"/>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15" name="Freeform 14"/>
          <p:cNvSpPr/>
          <p:nvPr/>
        </p:nvSpPr>
        <p:spPr>
          <a:xfrm>
            <a:off x="7594694" y="2010944"/>
            <a:ext cx="327204" cy="2540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16" name="Straight Connector 15"/>
          <p:cNvSpPr/>
          <p:nvPr/>
        </p:nvSpPr>
        <p:spPr>
          <a:xfrm flipV="1">
            <a:off x="7793564" y="2298309"/>
            <a:ext cx="0" cy="534891"/>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17" name="Freeform 16"/>
          <p:cNvSpPr/>
          <p:nvPr/>
        </p:nvSpPr>
        <p:spPr>
          <a:xfrm>
            <a:off x="7145486" y="2865832"/>
            <a:ext cx="2015800" cy="68205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8" tIns="42452" rIns="81638" bIns="42452" anchor="t" anchorCtr="0" compatLnSpc="0">
            <a:spAutoFit/>
          </a:bodyPr>
          <a:lstStyle/>
          <a:p>
            <a:pPr hangingPunct="0"/>
            <a:r>
              <a:rPr lang="en-US" sz="1270">
                <a:latin typeface="Calibri" panose="020F0502020204030204" pitchFamily="34" charset="0"/>
                <a:ea typeface="SimSun" pitchFamily="2"/>
                <a:cs typeface="Calibri" panose="020F0502020204030204" pitchFamily="34" charset="0"/>
              </a:rPr>
              <a:t>Transcription termination signal/</a:t>
            </a:r>
          </a:p>
          <a:p>
            <a:pPr hangingPunct="0"/>
            <a:r>
              <a:rPr lang="en-US" sz="1270">
                <a:latin typeface="Calibri" panose="020F0502020204030204" pitchFamily="34" charset="0"/>
                <a:ea typeface="SimSun" pitchFamily="2"/>
                <a:cs typeface="Calibri" panose="020F0502020204030204" pitchFamily="34" charset="0"/>
              </a:rPr>
              <a:t>polyA signal</a:t>
            </a:r>
          </a:p>
        </p:txBody>
      </p:sp>
      <p:sp>
        <p:nvSpPr>
          <p:cNvPr id="18" name="Straight Connector 17"/>
          <p:cNvSpPr/>
          <p:nvPr/>
        </p:nvSpPr>
        <p:spPr>
          <a:xfrm flipH="1">
            <a:off x="1656361" y="2147442"/>
            <a:ext cx="368350" cy="0"/>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19" name="Straight Connector 18"/>
          <p:cNvSpPr/>
          <p:nvPr/>
        </p:nvSpPr>
        <p:spPr>
          <a:xfrm flipH="1">
            <a:off x="1611623" y="2025312"/>
            <a:ext cx="111354" cy="247526"/>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20" name="Straight Connector 19"/>
          <p:cNvSpPr/>
          <p:nvPr/>
        </p:nvSpPr>
        <p:spPr>
          <a:xfrm flipH="1">
            <a:off x="1560681" y="2017475"/>
            <a:ext cx="111354" cy="247526"/>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21" name="Straight Connector 20"/>
          <p:cNvSpPr/>
          <p:nvPr/>
        </p:nvSpPr>
        <p:spPr>
          <a:xfrm flipH="1">
            <a:off x="1235437" y="2139605"/>
            <a:ext cx="368349" cy="0"/>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22" name="Freeform 21"/>
          <p:cNvSpPr/>
          <p:nvPr/>
        </p:nvSpPr>
        <p:spPr>
          <a:xfrm>
            <a:off x="602254" y="2019108"/>
            <a:ext cx="632203" cy="24589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23" name="Freeform 22"/>
          <p:cNvSpPr/>
          <p:nvPr/>
        </p:nvSpPr>
        <p:spPr>
          <a:xfrm>
            <a:off x="3815191" y="2015842"/>
            <a:ext cx="1203015" cy="2540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8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24" name="Freeform 23"/>
          <p:cNvSpPr/>
          <p:nvPr/>
        </p:nvSpPr>
        <p:spPr>
          <a:xfrm>
            <a:off x="5836542" y="2393336"/>
            <a:ext cx="785361"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Exon 2</a:t>
            </a:r>
          </a:p>
        </p:txBody>
      </p:sp>
      <p:sp>
        <p:nvSpPr>
          <p:cNvPr id="25" name="Freeform 24"/>
          <p:cNvSpPr/>
          <p:nvPr/>
        </p:nvSpPr>
        <p:spPr>
          <a:xfrm>
            <a:off x="4960406" y="2399867"/>
            <a:ext cx="910652"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Intron 1</a:t>
            </a:r>
          </a:p>
        </p:txBody>
      </p:sp>
      <p:sp>
        <p:nvSpPr>
          <p:cNvPr id="26" name="Freeform 25"/>
          <p:cNvSpPr/>
          <p:nvPr/>
        </p:nvSpPr>
        <p:spPr>
          <a:xfrm>
            <a:off x="3237522" y="2017148"/>
            <a:ext cx="579302" cy="24458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99"/>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27" name="Freeform 26"/>
          <p:cNvSpPr/>
          <p:nvPr/>
        </p:nvSpPr>
        <p:spPr>
          <a:xfrm>
            <a:off x="3056286" y="2430236"/>
            <a:ext cx="895403" cy="31284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8" tIns="42452" rIns="81638" bIns="42452" anchor="t" anchorCtr="0" compatLnSpc="0">
            <a:spAutoFit/>
          </a:bodyPr>
          <a:lstStyle/>
          <a:p>
            <a:pPr hangingPunct="0"/>
            <a:r>
              <a:rPr lang="en-US" sz="1451">
                <a:latin typeface="Calibri" panose="020F0502020204030204" pitchFamily="34" charset="0"/>
                <a:ea typeface="SimSun" pitchFamily="2"/>
                <a:cs typeface="Calibri" panose="020F0502020204030204" pitchFamily="34" charset="0"/>
              </a:rPr>
              <a:t>5’ UTR</a:t>
            </a:r>
          </a:p>
        </p:txBody>
      </p:sp>
      <p:sp>
        <p:nvSpPr>
          <p:cNvPr id="28" name="Straight Connector 27"/>
          <p:cNvSpPr/>
          <p:nvPr/>
        </p:nvSpPr>
        <p:spPr>
          <a:xfrm>
            <a:off x="3729961" y="1723579"/>
            <a:ext cx="0" cy="235116"/>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29" name="Freeform 28"/>
          <p:cNvSpPr/>
          <p:nvPr/>
        </p:nvSpPr>
        <p:spPr>
          <a:xfrm>
            <a:off x="3848826" y="1482257"/>
            <a:ext cx="1654766"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Kozak sequence</a:t>
            </a:r>
          </a:p>
        </p:txBody>
      </p:sp>
      <p:sp>
        <p:nvSpPr>
          <p:cNvPr id="30" name="Straight Connector 29"/>
          <p:cNvSpPr/>
          <p:nvPr/>
        </p:nvSpPr>
        <p:spPr>
          <a:xfrm>
            <a:off x="3729634" y="1723579"/>
            <a:ext cx="168174" cy="0"/>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31" name="Straight Connector 30"/>
          <p:cNvSpPr/>
          <p:nvPr/>
        </p:nvSpPr>
        <p:spPr>
          <a:xfrm flipV="1">
            <a:off x="3796577" y="2350557"/>
            <a:ext cx="0" cy="571792"/>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32" name="Freeform 31"/>
          <p:cNvSpPr/>
          <p:nvPr/>
        </p:nvSpPr>
        <p:spPr>
          <a:xfrm>
            <a:off x="3592157" y="2920389"/>
            <a:ext cx="532856"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ATG</a:t>
            </a:r>
          </a:p>
        </p:txBody>
      </p:sp>
      <p:sp>
        <p:nvSpPr>
          <p:cNvPr id="33" name="Straight Connector 32"/>
          <p:cNvSpPr/>
          <p:nvPr/>
        </p:nvSpPr>
        <p:spPr>
          <a:xfrm flipV="1">
            <a:off x="6831544" y="2274471"/>
            <a:ext cx="0" cy="571137"/>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34" name="Freeform 33"/>
          <p:cNvSpPr/>
          <p:nvPr/>
        </p:nvSpPr>
        <p:spPr>
          <a:xfrm>
            <a:off x="6227097" y="2895245"/>
            <a:ext cx="648721"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STOP</a:t>
            </a:r>
          </a:p>
        </p:txBody>
      </p:sp>
      <p:sp>
        <p:nvSpPr>
          <p:cNvPr id="35" name="TextBox 34"/>
          <p:cNvSpPr txBox="1"/>
          <p:nvPr/>
        </p:nvSpPr>
        <p:spPr>
          <a:xfrm>
            <a:off x="452584" y="4052851"/>
            <a:ext cx="8740330" cy="1585154"/>
          </a:xfrm>
          <a:prstGeom prst="rect">
            <a:avLst/>
          </a:prstGeom>
          <a:noFill/>
          <a:ln>
            <a:noFill/>
          </a:ln>
        </p:spPr>
        <p:txBody>
          <a:bodyPr vert="horz" wrap="square" lIns="81638" tIns="40819" rIns="81638" bIns="40819" anchorCtr="0" compatLnSpc="0">
            <a:spAutoFit/>
          </a:bodyPr>
          <a:lstStyle/>
          <a:p>
            <a:pPr hangingPunct="0"/>
            <a:r>
              <a:rPr lang="nl-NL" sz="2400" dirty="0">
                <a:latin typeface="Calibri" panose="020F0502020204030204" pitchFamily="34" charset="0"/>
                <a:ea typeface="SimSun" pitchFamily="2"/>
                <a:cs typeface="Calibri" panose="020F0502020204030204" pitchFamily="34" charset="0"/>
              </a:rPr>
              <a:t>Meestal </a:t>
            </a:r>
            <a:r>
              <a:rPr lang="nl-NL" sz="2400" dirty="0" smtClean="0">
                <a:latin typeface="Calibri" panose="020F0502020204030204" pitchFamily="34" charset="0"/>
                <a:ea typeface="SimSun" pitchFamily="2"/>
                <a:cs typeface="Calibri" panose="020F0502020204030204" pitchFamily="34" charset="0"/>
              </a:rPr>
              <a:t>als gevolg van mutaties in de coderende sequentie.</a:t>
            </a:r>
          </a:p>
          <a:p>
            <a:pPr hangingPunct="0"/>
            <a:endParaRPr lang="nl-NL" sz="2400" dirty="0" smtClean="0">
              <a:latin typeface="Calibri" panose="020F0502020204030204" pitchFamily="34" charset="0"/>
              <a:ea typeface="SimSun" pitchFamily="2"/>
              <a:cs typeface="Calibri" panose="020F0502020204030204" pitchFamily="34" charset="0"/>
            </a:endParaRPr>
          </a:p>
          <a:p>
            <a:pPr hangingPunct="0"/>
            <a:r>
              <a:rPr lang="nl-NL" sz="2400" dirty="0" smtClean="0">
                <a:latin typeface="Calibri" panose="020F0502020204030204" pitchFamily="34" charset="0"/>
                <a:ea typeface="SimSun" pitchFamily="2"/>
                <a:cs typeface="Calibri" panose="020F0502020204030204" pitchFamily="34" charset="0"/>
              </a:rPr>
              <a:t>Kan ook in </a:t>
            </a:r>
            <a:r>
              <a:rPr lang="nl-NL" sz="2400" dirty="0" err="1" smtClean="0">
                <a:latin typeface="Calibri" panose="020F0502020204030204" pitchFamily="34" charset="0"/>
                <a:ea typeface="SimSun" pitchFamily="2"/>
                <a:cs typeface="Calibri" panose="020F0502020204030204" pitchFamily="34" charset="0"/>
              </a:rPr>
              <a:t>regulatoire</a:t>
            </a:r>
            <a:r>
              <a:rPr lang="nl-NL" sz="2400" dirty="0" smtClean="0">
                <a:latin typeface="Calibri" panose="020F0502020204030204" pitchFamily="34" charset="0"/>
                <a:ea typeface="SimSun" pitchFamily="2"/>
                <a:cs typeface="Calibri" panose="020F0502020204030204" pitchFamily="34" charset="0"/>
              </a:rPr>
              <a:t> sequenties.</a:t>
            </a:r>
          </a:p>
          <a:p>
            <a:pPr hangingPunct="0"/>
            <a:endParaRPr lang="nl-NL" sz="2400" dirty="0">
              <a:latin typeface="Calibri" panose="020F0502020204030204" pitchFamily="34" charset="0"/>
              <a:ea typeface="SimSun" pitchFamily="2"/>
              <a:cs typeface="Calibri" panose="020F0502020204030204" pitchFamily="34" charset="0"/>
            </a:endParaRPr>
          </a:p>
        </p:txBody>
      </p:sp>
    </p:spTree>
    <p:extLst>
      <p:ext uri="{BB962C8B-B14F-4D97-AF65-F5344CB8AC3E}">
        <p14:creationId xmlns:p14="http://schemas.microsoft.com/office/powerpoint/2010/main" val="1862626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7614" y="242265"/>
            <a:ext cx="8142507" cy="708569"/>
          </a:xfrm>
          <a:prstGeom prst="rect">
            <a:avLst/>
          </a:prstGeom>
          <a:noFill/>
          <a:ln>
            <a:noFill/>
          </a:ln>
        </p:spPr>
        <p:txBody>
          <a:bodyPr vert="horz" wrap="square" lIns="81638" tIns="40819" rIns="81638" bIns="40819" compatLnSpc="0">
            <a:spAutoFit/>
          </a:bodyPr>
          <a:lstStyle/>
          <a:p>
            <a:pPr hangingPunct="0"/>
            <a:r>
              <a:rPr lang="nl-NL" sz="4000" b="1" dirty="0" err="1" smtClean="0">
                <a:solidFill>
                  <a:srgbClr val="FF6600"/>
                </a:solidFill>
                <a:latin typeface="Calibri" panose="020F0502020204030204" pitchFamily="34" charset="0"/>
                <a:ea typeface="SimSun" pitchFamily="2"/>
                <a:cs typeface="Calibri" panose="020F0502020204030204" pitchFamily="34" charset="0"/>
              </a:rPr>
              <a:t>Gain</a:t>
            </a:r>
            <a:r>
              <a:rPr lang="nl-NL" sz="4000" b="1" dirty="0" smtClean="0">
                <a:solidFill>
                  <a:srgbClr val="FF6600"/>
                </a:solidFill>
                <a:latin typeface="Calibri" panose="020F0502020204030204" pitchFamily="34" charset="0"/>
                <a:ea typeface="SimSun" pitchFamily="2"/>
                <a:cs typeface="Calibri" panose="020F0502020204030204" pitchFamily="34" charset="0"/>
              </a:rPr>
              <a:t> of </a:t>
            </a:r>
            <a:r>
              <a:rPr lang="nl-NL" sz="4000" b="1" dirty="0" err="1" smtClean="0">
                <a:solidFill>
                  <a:srgbClr val="FF6600"/>
                </a:solidFill>
                <a:latin typeface="Calibri" panose="020F0502020204030204" pitchFamily="34" charset="0"/>
                <a:ea typeface="SimSun" pitchFamily="2"/>
                <a:cs typeface="Calibri" panose="020F0502020204030204" pitchFamily="34" charset="0"/>
              </a:rPr>
              <a:t>function</a:t>
            </a:r>
            <a:r>
              <a:rPr lang="nl-NL" sz="4000" b="1" dirty="0" smtClean="0">
                <a:solidFill>
                  <a:srgbClr val="FF6600"/>
                </a:solidFill>
                <a:latin typeface="Calibri" panose="020F0502020204030204" pitchFamily="34" charset="0"/>
                <a:ea typeface="SimSun" pitchFamily="2"/>
                <a:cs typeface="Calibri" panose="020F0502020204030204" pitchFamily="34" charset="0"/>
              </a:rPr>
              <a:t> – meer expressie </a:t>
            </a:r>
            <a:endParaRPr lang="nl-NL" sz="4000" b="1" dirty="0">
              <a:solidFill>
                <a:srgbClr val="FF6600"/>
              </a:solidFill>
              <a:latin typeface="Calibri" panose="020F0502020204030204" pitchFamily="34" charset="0"/>
              <a:ea typeface="SimSun" pitchFamily="2"/>
              <a:cs typeface="Calibri" panose="020F0502020204030204" pitchFamily="34" charset="0"/>
            </a:endParaRPr>
          </a:p>
        </p:txBody>
      </p:sp>
      <p:sp>
        <p:nvSpPr>
          <p:cNvPr id="5" name="Freeform 4"/>
          <p:cNvSpPr/>
          <p:nvPr/>
        </p:nvSpPr>
        <p:spPr>
          <a:xfrm>
            <a:off x="201161" y="2415608"/>
            <a:ext cx="1049536"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dirty="0">
                <a:latin typeface="Calibri" panose="020F0502020204030204" pitchFamily="34" charset="0"/>
                <a:ea typeface="SimSun" pitchFamily="2"/>
                <a:cs typeface="Calibri" panose="020F0502020204030204" pitchFamily="34" charset="0"/>
              </a:rPr>
              <a:t>enhancer</a:t>
            </a:r>
          </a:p>
        </p:txBody>
      </p:sp>
      <p:sp>
        <p:nvSpPr>
          <p:cNvPr id="22" name="Freeform 21"/>
          <p:cNvSpPr/>
          <p:nvPr/>
        </p:nvSpPr>
        <p:spPr>
          <a:xfrm>
            <a:off x="460178" y="2062607"/>
            <a:ext cx="632203" cy="24589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grpSp>
        <p:nvGrpSpPr>
          <p:cNvPr id="52" name="Group 51"/>
          <p:cNvGrpSpPr/>
          <p:nvPr/>
        </p:nvGrpSpPr>
        <p:grpSpPr>
          <a:xfrm>
            <a:off x="1104030" y="1268760"/>
            <a:ext cx="7780408" cy="2296520"/>
            <a:chOff x="1322640" y="1371599"/>
            <a:chExt cx="8577360" cy="2531754"/>
          </a:xfrm>
        </p:grpSpPr>
        <p:sp>
          <p:nvSpPr>
            <p:cNvPr id="4" name="Freeform 3"/>
            <p:cNvSpPr/>
            <p:nvPr/>
          </p:nvSpPr>
          <p:spPr>
            <a:xfrm>
              <a:off x="2192760" y="2232720"/>
              <a:ext cx="1337040" cy="271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BBE0E3"/>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6" name="Freeform 5"/>
            <p:cNvSpPr/>
            <p:nvPr/>
          </p:nvSpPr>
          <p:spPr>
            <a:xfrm>
              <a:off x="2170801" y="2656080"/>
              <a:ext cx="1172450" cy="40596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dirty="0">
                  <a:latin typeface="Calibri" panose="020F0502020204030204" pitchFamily="34" charset="0"/>
                  <a:ea typeface="SimSun" pitchFamily="2"/>
                  <a:cs typeface="Calibri" panose="020F0502020204030204" pitchFamily="34" charset="0"/>
                </a:rPr>
                <a:t>promoter</a:t>
              </a:r>
            </a:p>
          </p:txBody>
        </p:sp>
        <p:sp>
          <p:nvSpPr>
            <p:cNvPr id="7" name="Straight Connector 6"/>
            <p:cNvSpPr/>
            <p:nvPr/>
          </p:nvSpPr>
          <p:spPr>
            <a:xfrm flipV="1">
              <a:off x="3531240" y="1875600"/>
              <a:ext cx="0" cy="418320"/>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8" name="Straight Connector 7"/>
            <p:cNvSpPr/>
            <p:nvPr/>
          </p:nvSpPr>
          <p:spPr>
            <a:xfrm>
              <a:off x="3519360" y="1875600"/>
              <a:ext cx="222120" cy="0"/>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9" name="Freeform 8"/>
            <p:cNvSpPr/>
            <p:nvPr/>
          </p:nvSpPr>
          <p:spPr>
            <a:xfrm>
              <a:off x="1443960" y="1371599"/>
              <a:ext cx="2671248" cy="40596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dirty="0">
                  <a:latin typeface="Calibri" panose="020F0502020204030204" pitchFamily="34" charset="0"/>
                  <a:ea typeface="SimSun" pitchFamily="2"/>
                  <a:cs typeface="Calibri" panose="020F0502020204030204" pitchFamily="34" charset="0"/>
                </a:rPr>
                <a:t>Transcriptional start site</a:t>
              </a:r>
            </a:p>
          </p:txBody>
        </p:sp>
        <p:sp>
          <p:nvSpPr>
            <p:cNvPr id="10" name="Freeform 9"/>
            <p:cNvSpPr/>
            <p:nvPr/>
          </p:nvSpPr>
          <p:spPr>
            <a:xfrm>
              <a:off x="6375240" y="2229119"/>
              <a:ext cx="1069200" cy="2833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8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11" name="Freeform 10"/>
            <p:cNvSpPr/>
            <p:nvPr/>
          </p:nvSpPr>
          <p:spPr>
            <a:xfrm>
              <a:off x="4436280" y="2656080"/>
              <a:ext cx="865806" cy="40596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Exon 1</a:t>
              </a:r>
            </a:p>
          </p:txBody>
        </p:sp>
        <p:sp>
          <p:nvSpPr>
            <p:cNvPr id="12" name="Freeform 11"/>
            <p:cNvSpPr/>
            <p:nvPr/>
          </p:nvSpPr>
          <p:spPr>
            <a:xfrm>
              <a:off x="7431840" y="2689560"/>
              <a:ext cx="726268" cy="34489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451">
                  <a:latin typeface="Calibri" panose="020F0502020204030204" pitchFamily="34" charset="0"/>
                  <a:ea typeface="SimSun" pitchFamily="2"/>
                  <a:cs typeface="Calibri" panose="020F0502020204030204" pitchFamily="34" charset="0"/>
                </a:rPr>
                <a:t>3’ UTR</a:t>
              </a:r>
            </a:p>
          </p:txBody>
        </p:sp>
        <p:sp>
          <p:nvSpPr>
            <p:cNvPr id="13" name="Freeform 12"/>
            <p:cNvSpPr/>
            <p:nvPr/>
          </p:nvSpPr>
          <p:spPr>
            <a:xfrm>
              <a:off x="5480639" y="2230560"/>
              <a:ext cx="908640" cy="276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14" name="Freeform 13"/>
            <p:cNvSpPr/>
            <p:nvPr/>
          </p:nvSpPr>
          <p:spPr>
            <a:xfrm>
              <a:off x="7440840" y="2227320"/>
              <a:ext cx="896040" cy="2851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99"/>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15" name="Freeform 14"/>
            <p:cNvSpPr/>
            <p:nvPr/>
          </p:nvSpPr>
          <p:spPr>
            <a:xfrm>
              <a:off x="8333280" y="2227320"/>
              <a:ext cx="360720" cy="280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16" name="Straight Connector 15"/>
            <p:cNvSpPr/>
            <p:nvPr/>
          </p:nvSpPr>
          <p:spPr>
            <a:xfrm flipV="1">
              <a:off x="8552520" y="2544119"/>
              <a:ext cx="0" cy="589681"/>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17" name="Freeform 16"/>
            <p:cNvSpPr/>
            <p:nvPr/>
          </p:nvSpPr>
          <p:spPr>
            <a:xfrm>
              <a:off x="7677720" y="3151440"/>
              <a:ext cx="2222280" cy="75191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8" tIns="42452" rIns="81638" bIns="42452" anchor="t" anchorCtr="0" compatLnSpc="0">
              <a:spAutoFit/>
            </a:bodyPr>
            <a:lstStyle/>
            <a:p>
              <a:pPr hangingPunct="0"/>
              <a:r>
                <a:rPr lang="en-US" sz="1270">
                  <a:latin typeface="Calibri" panose="020F0502020204030204" pitchFamily="34" charset="0"/>
                  <a:ea typeface="SimSun" pitchFamily="2"/>
                  <a:cs typeface="Calibri" panose="020F0502020204030204" pitchFamily="34" charset="0"/>
                </a:rPr>
                <a:t>Transcription termination signal/</a:t>
              </a:r>
            </a:p>
            <a:p>
              <a:pPr hangingPunct="0"/>
              <a:r>
                <a:rPr lang="en-US" sz="1270">
                  <a:latin typeface="Calibri" panose="020F0502020204030204" pitchFamily="34" charset="0"/>
                  <a:ea typeface="SimSun" pitchFamily="2"/>
                  <a:cs typeface="Calibri" panose="020F0502020204030204" pitchFamily="34" charset="0"/>
                </a:rPr>
                <a:t>polyA signal</a:t>
              </a:r>
            </a:p>
          </p:txBody>
        </p:sp>
        <p:sp>
          <p:nvSpPr>
            <p:cNvPr id="18" name="Straight Connector 17"/>
            <p:cNvSpPr/>
            <p:nvPr/>
          </p:nvSpPr>
          <p:spPr>
            <a:xfrm flipH="1">
              <a:off x="1786680" y="2377800"/>
              <a:ext cx="406080" cy="0"/>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19" name="Straight Connector 18"/>
            <p:cNvSpPr/>
            <p:nvPr/>
          </p:nvSpPr>
          <p:spPr>
            <a:xfrm flipH="1">
              <a:off x="1737359" y="2243160"/>
              <a:ext cx="122760" cy="272880"/>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20" name="Straight Connector 19"/>
            <p:cNvSpPr/>
            <p:nvPr/>
          </p:nvSpPr>
          <p:spPr>
            <a:xfrm flipH="1">
              <a:off x="1681200" y="2234520"/>
              <a:ext cx="122760" cy="272880"/>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21" name="Straight Connector 20"/>
            <p:cNvSpPr/>
            <p:nvPr/>
          </p:nvSpPr>
          <p:spPr>
            <a:xfrm flipH="1">
              <a:off x="1322640" y="2369160"/>
              <a:ext cx="406079" cy="0"/>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23" name="Freeform 22"/>
            <p:cNvSpPr/>
            <p:nvPr/>
          </p:nvSpPr>
          <p:spPr>
            <a:xfrm>
              <a:off x="4166640" y="2232720"/>
              <a:ext cx="1326240" cy="2800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8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24" name="Freeform 23"/>
            <p:cNvSpPr/>
            <p:nvPr/>
          </p:nvSpPr>
          <p:spPr>
            <a:xfrm>
              <a:off x="6395040" y="2648880"/>
              <a:ext cx="865806" cy="40596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Exon 2</a:t>
              </a:r>
            </a:p>
          </p:txBody>
        </p:sp>
        <p:sp>
          <p:nvSpPr>
            <p:cNvPr id="25" name="Freeform 24"/>
            <p:cNvSpPr/>
            <p:nvPr/>
          </p:nvSpPr>
          <p:spPr>
            <a:xfrm>
              <a:off x="5429160" y="2656080"/>
              <a:ext cx="1003931" cy="40596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Intron 1</a:t>
              </a:r>
            </a:p>
          </p:txBody>
        </p:sp>
        <p:sp>
          <p:nvSpPr>
            <p:cNvPr id="26" name="Freeform 25"/>
            <p:cNvSpPr/>
            <p:nvPr/>
          </p:nvSpPr>
          <p:spPr>
            <a:xfrm>
              <a:off x="3529800" y="2234160"/>
              <a:ext cx="638640" cy="269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99"/>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27" name="Freeform 26"/>
            <p:cNvSpPr/>
            <p:nvPr/>
          </p:nvSpPr>
          <p:spPr>
            <a:xfrm>
              <a:off x="3330000" y="2689560"/>
              <a:ext cx="987120" cy="34489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8" tIns="42452" rIns="81638" bIns="42452" anchor="t" anchorCtr="0" compatLnSpc="0">
              <a:spAutoFit/>
            </a:bodyPr>
            <a:lstStyle/>
            <a:p>
              <a:pPr hangingPunct="0"/>
              <a:r>
                <a:rPr lang="en-US" sz="1451">
                  <a:latin typeface="Calibri" panose="020F0502020204030204" pitchFamily="34" charset="0"/>
                  <a:ea typeface="SimSun" pitchFamily="2"/>
                  <a:cs typeface="Calibri" panose="020F0502020204030204" pitchFamily="34" charset="0"/>
                </a:rPr>
                <a:t>5’ UTR</a:t>
              </a:r>
            </a:p>
          </p:txBody>
        </p:sp>
        <p:sp>
          <p:nvSpPr>
            <p:cNvPr id="28" name="Straight Connector 27"/>
            <p:cNvSpPr/>
            <p:nvPr/>
          </p:nvSpPr>
          <p:spPr>
            <a:xfrm>
              <a:off x="4072680" y="1910519"/>
              <a:ext cx="0" cy="259200"/>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29" name="Freeform 28"/>
            <p:cNvSpPr/>
            <p:nvPr/>
          </p:nvSpPr>
          <p:spPr>
            <a:xfrm>
              <a:off x="4203720" y="1644479"/>
              <a:ext cx="1824265" cy="40596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Kozak sequence</a:t>
              </a:r>
            </a:p>
          </p:txBody>
        </p:sp>
        <p:sp>
          <p:nvSpPr>
            <p:cNvPr id="30" name="Straight Connector 29"/>
            <p:cNvSpPr/>
            <p:nvPr/>
          </p:nvSpPr>
          <p:spPr>
            <a:xfrm>
              <a:off x="4072320" y="1910519"/>
              <a:ext cx="185400" cy="0"/>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31" name="Straight Connector 30"/>
            <p:cNvSpPr/>
            <p:nvPr/>
          </p:nvSpPr>
          <p:spPr>
            <a:xfrm flipV="1">
              <a:off x="4146120" y="2601720"/>
              <a:ext cx="0" cy="630360"/>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32" name="Freeform 31"/>
            <p:cNvSpPr/>
            <p:nvPr/>
          </p:nvSpPr>
          <p:spPr>
            <a:xfrm>
              <a:off x="3920760" y="3229920"/>
              <a:ext cx="587437" cy="40596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ATG</a:t>
              </a:r>
            </a:p>
          </p:txBody>
        </p:sp>
        <p:sp>
          <p:nvSpPr>
            <p:cNvPr id="33" name="Straight Connector 32"/>
            <p:cNvSpPr/>
            <p:nvPr/>
          </p:nvSpPr>
          <p:spPr>
            <a:xfrm flipV="1">
              <a:off x="7491960" y="2517840"/>
              <a:ext cx="0" cy="629639"/>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34" name="Freeform 33"/>
            <p:cNvSpPr/>
            <p:nvPr/>
          </p:nvSpPr>
          <p:spPr>
            <a:xfrm>
              <a:off x="6825599" y="3202201"/>
              <a:ext cx="715170" cy="40596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STOP</a:t>
              </a:r>
            </a:p>
          </p:txBody>
        </p:sp>
      </p:grpSp>
      <p:sp>
        <p:nvSpPr>
          <p:cNvPr id="35" name="TextBox 34"/>
          <p:cNvSpPr txBox="1"/>
          <p:nvPr/>
        </p:nvSpPr>
        <p:spPr>
          <a:xfrm>
            <a:off x="166531" y="3715615"/>
            <a:ext cx="8735180" cy="2336514"/>
          </a:xfrm>
          <a:prstGeom prst="rect">
            <a:avLst/>
          </a:prstGeom>
          <a:noFill/>
          <a:ln>
            <a:noFill/>
          </a:ln>
        </p:spPr>
        <p:txBody>
          <a:bodyPr vert="horz" wrap="square" lIns="81638" tIns="40819" rIns="81638" bIns="40819" anchorCtr="0" compatLnSpc="0">
            <a:spAutoFit/>
          </a:bodyPr>
          <a:lstStyle/>
          <a:p>
            <a:pPr hangingPunct="0"/>
            <a:r>
              <a:rPr lang="nl-NL" sz="2400" dirty="0" smtClean="0">
                <a:latin typeface="Calibri" panose="020F0502020204030204" pitchFamily="34" charset="0"/>
                <a:ea typeface="SimSun" pitchFamily="2"/>
                <a:cs typeface="Calibri" panose="020F0502020204030204" pitchFamily="34" charset="0"/>
              </a:rPr>
              <a:t>1</a:t>
            </a:r>
            <a:r>
              <a:rPr lang="nl-NL" sz="2400" dirty="0">
                <a:latin typeface="Calibri" panose="020F0502020204030204" pitchFamily="34" charset="0"/>
                <a:ea typeface="SimSun" pitchFamily="2"/>
                <a:cs typeface="Calibri" panose="020F0502020204030204" pitchFamily="34" charset="0"/>
              </a:rPr>
              <a:t>.	</a:t>
            </a:r>
            <a:r>
              <a:rPr lang="nl-NL" sz="2400" dirty="0" smtClean="0">
                <a:latin typeface="Calibri" panose="020F0502020204030204" pitchFamily="34" charset="0"/>
                <a:ea typeface="SimSun" pitchFamily="2"/>
                <a:cs typeface="Calibri" panose="020F0502020204030204" pitchFamily="34" charset="0"/>
              </a:rPr>
              <a:t>“Betere” functie (biochemisch).</a:t>
            </a:r>
            <a:endParaRPr lang="nl-NL" sz="2400" dirty="0">
              <a:latin typeface="Calibri" panose="020F0502020204030204" pitchFamily="34" charset="0"/>
              <a:ea typeface="SimSun" pitchFamily="2"/>
              <a:cs typeface="Calibri" panose="020F0502020204030204" pitchFamily="34" charset="0"/>
            </a:endParaRPr>
          </a:p>
          <a:p>
            <a:pPr hangingPunct="0"/>
            <a:r>
              <a:rPr lang="nl-NL" sz="2400" dirty="0">
                <a:latin typeface="Calibri" panose="020F0502020204030204" pitchFamily="34" charset="0"/>
                <a:ea typeface="SimSun" pitchFamily="2"/>
                <a:cs typeface="Calibri" panose="020F0502020204030204" pitchFamily="34" charset="0"/>
              </a:rPr>
              <a:t>	</a:t>
            </a:r>
            <a:r>
              <a:rPr lang="nl-NL" sz="2400" dirty="0" smtClean="0">
                <a:latin typeface="Calibri" panose="020F0502020204030204" pitchFamily="34" charset="0"/>
                <a:ea typeface="SimSun" pitchFamily="2"/>
                <a:cs typeface="Calibri" panose="020F0502020204030204" pitchFamily="34" charset="0"/>
              </a:rPr>
              <a:t>Meestal </a:t>
            </a:r>
            <a:r>
              <a:rPr lang="nl-NL" sz="2400" dirty="0">
                <a:latin typeface="Calibri" panose="020F0502020204030204" pitchFamily="34" charset="0"/>
                <a:ea typeface="SimSun" pitchFamily="2"/>
                <a:cs typeface="Calibri" panose="020F0502020204030204" pitchFamily="34" charset="0"/>
              </a:rPr>
              <a:t>door puntmutaties in de </a:t>
            </a:r>
            <a:r>
              <a:rPr lang="nl-NL" sz="2400" dirty="0" smtClean="0">
                <a:latin typeface="Calibri" panose="020F0502020204030204" pitchFamily="34" charset="0"/>
                <a:ea typeface="SimSun" pitchFamily="2"/>
                <a:cs typeface="Calibri" panose="020F0502020204030204" pitchFamily="34" charset="0"/>
              </a:rPr>
              <a:t>coderende sequentie.</a:t>
            </a:r>
          </a:p>
          <a:p>
            <a:pPr hangingPunct="0"/>
            <a:endParaRPr lang="nl-NL" sz="2400" dirty="0">
              <a:latin typeface="Calibri" panose="020F0502020204030204" pitchFamily="34" charset="0"/>
              <a:ea typeface="SimSun" pitchFamily="2"/>
              <a:cs typeface="Calibri" panose="020F0502020204030204" pitchFamily="34" charset="0"/>
            </a:endParaRPr>
          </a:p>
          <a:p>
            <a:pPr hangingPunct="0"/>
            <a:r>
              <a:rPr lang="nl-NL" sz="2400" dirty="0">
                <a:latin typeface="Calibri" panose="020F0502020204030204" pitchFamily="34" charset="0"/>
                <a:ea typeface="SimSun" pitchFamily="2"/>
                <a:cs typeface="Calibri" panose="020F0502020204030204" pitchFamily="34" charset="0"/>
              </a:rPr>
              <a:t>2.	</a:t>
            </a:r>
            <a:r>
              <a:rPr lang="nl-NL" sz="2400" dirty="0" smtClean="0">
                <a:latin typeface="Calibri" panose="020F0502020204030204" pitchFamily="34" charset="0"/>
                <a:ea typeface="SimSun" pitchFamily="2"/>
                <a:cs typeface="Calibri" panose="020F0502020204030204" pitchFamily="34" charset="0"/>
              </a:rPr>
              <a:t>Eiwitproductie vergroot.</a:t>
            </a:r>
            <a:endParaRPr lang="nl-NL" sz="2400" dirty="0">
              <a:latin typeface="Calibri" panose="020F0502020204030204" pitchFamily="34" charset="0"/>
              <a:ea typeface="SimSun" pitchFamily="2"/>
              <a:cs typeface="Calibri" panose="020F0502020204030204" pitchFamily="34" charset="0"/>
            </a:endParaRPr>
          </a:p>
          <a:p>
            <a:pPr hangingPunct="0"/>
            <a:r>
              <a:rPr lang="nl-NL" sz="2400" dirty="0">
                <a:latin typeface="Calibri" panose="020F0502020204030204" pitchFamily="34" charset="0"/>
                <a:ea typeface="SimSun" pitchFamily="2"/>
                <a:cs typeface="Calibri" panose="020F0502020204030204" pitchFamily="34" charset="0"/>
              </a:rPr>
              <a:t>	</a:t>
            </a:r>
            <a:r>
              <a:rPr lang="nl-NL" sz="2400" dirty="0" smtClean="0">
                <a:latin typeface="Calibri" panose="020F0502020204030204" pitchFamily="34" charset="0"/>
                <a:ea typeface="SimSun" pitchFamily="2"/>
                <a:cs typeface="Calibri" panose="020F0502020204030204" pitchFamily="34" charset="0"/>
              </a:rPr>
              <a:t>Voorwaarde: eiwit is normaal gesproken al aanwezig.</a:t>
            </a:r>
            <a:endParaRPr lang="nl-NL" sz="2400" dirty="0">
              <a:latin typeface="Calibri" panose="020F0502020204030204" pitchFamily="34" charset="0"/>
              <a:ea typeface="SimSun" pitchFamily="2"/>
              <a:cs typeface="Calibri" panose="020F0502020204030204" pitchFamily="34" charset="0"/>
            </a:endParaRPr>
          </a:p>
          <a:p>
            <a:pPr hangingPunct="0"/>
            <a:r>
              <a:rPr lang="nl-NL" sz="2400" dirty="0">
                <a:latin typeface="Calibri" panose="020F0502020204030204" pitchFamily="34" charset="0"/>
                <a:ea typeface="SimSun" pitchFamily="2"/>
                <a:cs typeface="Calibri" panose="020F0502020204030204" pitchFamily="34" charset="0"/>
              </a:rPr>
              <a:t>	Meestal door mutaties </a:t>
            </a:r>
            <a:r>
              <a:rPr lang="nl-NL" sz="2400" dirty="0" smtClean="0">
                <a:latin typeface="Calibri" panose="020F0502020204030204" pitchFamily="34" charset="0"/>
                <a:ea typeface="SimSun" pitchFamily="2"/>
                <a:cs typeface="Calibri" panose="020F0502020204030204" pitchFamily="34" charset="0"/>
              </a:rPr>
              <a:t>in </a:t>
            </a:r>
            <a:r>
              <a:rPr lang="nl-NL" sz="2400" dirty="0" err="1" smtClean="0">
                <a:latin typeface="Calibri" panose="020F0502020204030204" pitchFamily="34" charset="0"/>
                <a:ea typeface="SimSun" pitchFamily="2"/>
                <a:cs typeface="Calibri" panose="020F0502020204030204" pitchFamily="34" charset="0"/>
              </a:rPr>
              <a:t>regulatoire</a:t>
            </a:r>
            <a:r>
              <a:rPr lang="nl-NL" sz="2400" dirty="0" smtClean="0">
                <a:latin typeface="Calibri" panose="020F0502020204030204" pitchFamily="34" charset="0"/>
                <a:ea typeface="SimSun" pitchFamily="2"/>
                <a:cs typeface="Calibri" panose="020F0502020204030204" pitchFamily="34" charset="0"/>
              </a:rPr>
              <a:t> sequenties.</a:t>
            </a:r>
            <a:endParaRPr lang="nl-NL" sz="2400" dirty="0">
              <a:latin typeface="Calibri" panose="020F0502020204030204" pitchFamily="34" charset="0"/>
              <a:ea typeface="SimSun" pitchFamily="2"/>
              <a:cs typeface="Calibri" panose="020F0502020204030204" pitchFamily="34" charset="0"/>
            </a:endParaRPr>
          </a:p>
        </p:txBody>
      </p:sp>
    </p:spTree>
    <p:extLst>
      <p:ext uri="{BB962C8B-B14F-4D97-AF65-F5344CB8AC3E}">
        <p14:creationId xmlns:p14="http://schemas.microsoft.com/office/powerpoint/2010/main" val="1313267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8305" y="273366"/>
            <a:ext cx="8520018" cy="708569"/>
          </a:xfrm>
          <a:prstGeom prst="rect">
            <a:avLst/>
          </a:prstGeom>
          <a:noFill/>
          <a:ln>
            <a:noFill/>
          </a:ln>
        </p:spPr>
        <p:txBody>
          <a:bodyPr vert="horz" wrap="square" lIns="81638" tIns="40819" rIns="81638" bIns="40819" compatLnSpc="0">
            <a:spAutoFit/>
          </a:bodyPr>
          <a:lstStyle/>
          <a:p>
            <a:pPr hangingPunct="0"/>
            <a:r>
              <a:rPr lang="nl-NL" sz="4000" b="1" dirty="0" err="1" smtClean="0">
                <a:solidFill>
                  <a:srgbClr val="FF6600"/>
                </a:solidFill>
                <a:latin typeface="Calibri" panose="020F0502020204030204" pitchFamily="34" charset="0"/>
                <a:ea typeface="SimSun" pitchFamily="2"/>
                <a:cs typeface="Calibri" panose="020F0502020204030204" pitchFamily="34" charset="0"/>
              </a:rPr>
              <a:t>Gain</a:t>
            </a:r>
            <a:r>
              <a:rPr lang="nl-NL" sz="4000" b="1" dirty="0" smtClean="0">
                <a:solidFill>
                  <a:srgbClr val="FF6600"/>
                </a:solidFill>
                <a:latin typeface="Calibri" panose="020F0502020204030204" pitchFamily="34" charset="0"/>
                <a:ea typeface="SimSun" pitchFamily="2"/>
                <a:cs typeface="Calibri" panose="020F0502020204030204" pitchFamily="34" charset="0"/>
              </a:rPr>
              <a:t> of </a:t>
            </a:r>
            <a:r>
              <a:rPr lang="nl-NL" sz="4000" b="1" dirty="0" err="1" smtClean="0">
                <a:solidFill>
                  <a:srgbClr val="FF6600"/>
                </a:solidFill>
                <a:latin typeface="Calibri" panose="020F0502020204030204" pitchFamily="34" charset="0"/>
                <a:ea typeface="SimSun" pitchFamily="2"/>
                <a:cs typeface="Calibri" panose="020F0502020204030204" pitchFamily="34" charset="0"/>
              </a:rPr>
              <a:t>function</a:t>
            </a:r>
            <a:r>
              <a:rPr lang="nl-NL" sz="4000" b="1" dirty="0" smtClean="0">
                <a:solidFill>
                  <a:srgbClr val="FF6600"/>
                </a:solidFill>
                <a:latin typeface="Calibri" panose="020F0502020204030204" pitchFamily="34" charset="0"/>
                <a:ea typeface="SimSun" pitchFamily="2"/>
                <a:cs typeface="Calibri" panose="020F0502020204030204" pitchFamily="34" charset="0"/>
              </a:rPr>
              <a:t>: Nieuwe eigenschap</a:t>
            </a:r>
            <a:endParaRPr lang="nl-NL" sz="4000" b="1" dirty="0">
              <a:solidFill>
                <a:srgbClr val="FF6600"/>
              </a:solidFill>
              <a:latin typeface="Calibri" panose="020F0502020204030204" pitchFamily="34" charset="0"/>
              <a:ea typeface="SimSun" pitchFamily="2"/>
              <a:cs typeface="Calibri" panose="020F0502020204030204" pitchFamily="34" charset="0"/>
            </a:endParaRPr>
          </a:p>
        </p:txBody>
      </p:sp>
      <p:sp>
        <p:nvSpPr>
          <p:cNvPr id="4" name="Freeform 3"/>
          <p:cNvSpPr/>
          <p:nvPr/>
        </p:nvSpPr>
        <p:spPr>
          <a:xfrm>
            <a:off x="1985174" y="2512603"/>
            <a:ext cx="1212811" cy="24589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BBE0E3"/>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 name="Freeform 4"/>
          <p:cNvSpPr/>
          <p:nvPr/>
        </p:nvSpPr>
        <p:spPr>
          <a:xfrm>
            <a:off x="301150" y="2896628"/>
            <a:ext cx="1049536"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enhancer</a:t>
            </a:r>
          </a:p>
        </p:txBody>
      </p:sp>
      <p:sp>
        <p:nvSpPr>
          <p:cNvPr id="6" name="Freeform 5"/>
          <p:cNvSpPr/>
          <p:nvPr/>
        </p:nvSpPr>
        <p:spPr>
          <a:xfrm>
            <a:off x="1965254" y="2896628"/>
            <a:ext cx="1063514"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promoter</a:t>
            </a:r>
          </a:p>
        </p:txBody>
      </p:sp>
      <p:sp>
        <p:nvSpPr>
          <p:cNvPr id="7" name="Straight Connector 6"/>
          <p:cNvSpPr/>
          <p:nvPr/>
        </p:nvSpPr>
        <p:spPr>
          <a:xfrm flipV="1">
            <a:off x="3199291" y="2188665"/>
            <a:ext cx="0" cy="379452"/>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8" name="Straight Connector 7"/>
          <p:cNvSpPr/>
          <p:nvPr/>
        </p:nvSpPr>
        <p:spPr>
          <a:xfrm>
            <a:off x="3188515" y="2188664"/>
            <a:ext cx="201482" cy="0"/>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9" name="Freeform 8"/>
          <p:cNvSpPr/>
          <p:nvPr/>
        </p:nvSpPr>
        <p:spPr>
          <a:xfrm>
            <a:off x="1305948" y="1731492"/>
            <a:ext cx="2423053"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Transcriptional start site</a:t>
            </a:r>
          </a:p>
        </p:txBody>
      </p:sp>
      <p:sp>
        <p:nvSpPr>
          <p:cNvPr id="10" name="Freeform 9"/>
          <p:cNvSpPr/>
          <p:nvPr/>
        </p:nvSpPr>
        <p:spPr>
          <a:xfrm>
            <a:off x="5779045" y="2509337"/>
            <a:ext cx="969857" cy="25699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8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11" name="Freeform 10"/>
          <p:cNvSpPr/>
          <p:nvPr/>
        </p:nvSpPr>
        <p:spPr>
          <a:xfrm>
            <a:off x="4020240" y="2896628"/>
            <a:ext cx="785361"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Exon 1</a:t>
            </a:r>
          </a:p>
        </p:txBody>
      </p:sp>
      <p:sp>
        <p:nvSpPr>
          <p:cNvPr id="12" name="Freeform 11"/>
          <p:cNvSpPr/>
          <p:nvPr/>
        </p:nvSpPr>
        <p:spPr>
          <a:xfrm>
            <a:off x="6737474" y="2926997"/>
            <a:ext cx="658788" cy="31284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451">
                <a:latin typeface="Calibri" panose="020F0502020204030204" pitchFamily="34" charset="0"/>
                <a:ea typeface="SimSun" pitchFamily="2"/>
                <a:cs typeface="Calibri" panose="020F0502020204030204" pitchFamily="34" charset="0"/>
              </a:rPr>
              <a:t>3’ UTR</a:t>
            </a:r>
          </a:p>
        </p:txBody>
      </p:sp>
      <p:sp>
        <p:nvSpPr>
          <p:cNvPr id="13" name="Freeform 12"/>
          <p:cNvSpPr/>
          <p:nvPr/>
        </p:nvSpPr>
        <p:spPr>
          <a:xfrm>
            <a:off x="4967565" y="2510644"/>
            <a:ext cx="824215" cy="25111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14" name="Freeform 13"/>
          <p:cNvSpPr/>
          <p:nvPr/>
        </p:nvSpPr>
        <p:spPr>
          <a:xfrm>
            <a:off x="6745637" y="2507705"/>
            <a:ext cx="812786" cy="25862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99"/>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15" name="Freeform 14"/>
          <p:cNvSpPr/>
          <p:nvPr/>
        </p:nvSpPr>
        <p:spPr>
          <a:xfrm>
            <a:off x="7555157" y="2507705"/>
            <a:ext cx="327204" cy="2540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16" name="Straight Connector 15"/>
          <p:cNvSpPr/>
          <p:nvPr/>
        </p:nvSpPr>
        <p:spPr>
          <a:xfrm flipV="1">
            <a:off x="7754027" y="2795070"/>
            <a:ext cx="0" cy="534891"/>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17" name="Freeform 16"/>
          <p:cNvSpPr/>
          <p:nvPr/>
        </p:nvSpPr>
        <p:spPr>
          <a:xfrm>
            <a:off x="6960508" y="3345962"/>
            <a:ext cx="2015800" cy="68205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8" tIns="42452" rIns="81638" bIns="42452" anchor="t" anchorCtr="0" compatLnSpc="0">
            <a:spAutoFit/>
          </a:bodyPr>
          <a:lstStyle/>
          <a:p>
            <a:pPr hangingPunct="0"/>
            <a:r>
              <a:rPr lang="en-US" sz="1270">
                <a:latin typeface="Calibri" panose="020F0502020204030204" pitchFamily="34" charset="0"/>
                <a:ea typeface="SimSun" pitchFamily="2"/>
                <a:cs typeface="Calibri" panose="020F0502020204030204" pitchFamily="34" charset="0"/>
              </a:rPr>
              <a:t>Transcription termination signal/</a:t>
            </a:r>
          </a:p>
          <a:p>
            <a:pPr hangingPunct="0"/>
            <a:r>
              <a:rPr lang="en-US" sz="1270">
                <a:latin typeface="Calibri" panose="020F0502020204030204" pitchFamily="34" charset="0"/>
                <a:ea typeface="SimSun" pitchFamily="2"/>
                <a:cs typeface="Calibri" panose="020F0502020204030204" pitchFamily="34" charset="0"/>
              </a:rPr>
              <a:t>polyA signal</a:t>
            </a:r>
          </a:p>
        </p:txBody>
      </p:sp>
      <p:sp>
        <p:nvSpPr>
          <p:cNvPr id="18" name="Straight Connector 17"/>
          <p:cNvSpPr/>
          <p:nvPr/>
        </p:nvSpPr>
        <p:spPr>
          <a:xfrm flipH="1">
            <a:off x="1616824" y="2644203"/>
            <a:ext cx="368350" cy="0"/>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19" name="Straight Connector 18"/>
          <p:cNvSpPr/>
          <p:nvPr/>
        </p:nvSpPr>
        <p:spPr>
          <a:xfrm flipH="1">
            <a:off x="1572086" y="2522073"/>
            <a:ext cx="111354" cy="247526"/>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20" name="Straight Connector 19"/>
          <p:cNvSpPr/>
          <p:nvPr/>
        </p:nvSpPr>
        <p:spPr>
          <a:xfrm flipH="1">
            <a:off x="1521144" y="2514236"/>
            <a:ext cx="111354" cy="247526"/>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21" name="Straight Connector 20"/>
          <p:cNvSpPr/>
          <p:nvPr/>
        </p:nvSpPr>
        <p:spPr>
          <a:xfrm flipH="1">
            <a:off x="1195900" y="2636366"/>
            <a:ext cx="368349" cy="0"/>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22" name="Freeform 21"/>
          <p:cNvSpPr/>
          <p:nvPr/>
        </p:nvSpPr>
        <p:spPr>
          <a:xfrm>
            <a:off x="562717" y="2515869"/>
            <a:ext cx="632203" cy="24589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23" name="Freeform 22"/>
          <p:cNvSpPr/>
          <p:nvPr/>
        </p:nvSpPr>
        <p:spPr>
          <a:xfrm>
            <a:off x="3775654" y="2512603"/>
            <a:ext cx="1203015" cy="2540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8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24" name="Freeform 23"/>
          <p:cNvSpPr/>
          <p:nvPr/>
        </p:nvSpPr>
        <p:spPr>
          <a:xfrm>
            <a:off x="5797005" y="2890097"/>
            <a:ext cx="785361"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Exon 2</a:t>
            </a:r>
          </a:p>
        </p:txBody>
      </p:sp>
      <p:sp>
        <p:nvSpPr>
          <p:cNvPr id="25" name="Freeform 24"/>
          <p:cNvSpPr/>
          <p:nvPr/>
        </p:nvSpPr>
        <p:spPr>
          <a:xfrm>
            <a:off x="4920869" y="2896628"/>
            <a:ext cx="910652"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Intron 1</a:t>
            </a:r>
          </a:p>
        </p:txBody>
      </p:sp>
      <p:sp>
        <p:nvSpPr>
          <p:cNvPr id="26" name="Freeform 25"/>
          <p:cNvSpPr/>
          <p:nvPr/>
        </p:nvSpPr>
        <p:spPr>
          <a:xfrm>
            <a:off x="3197985" y="2513909"/>
            <a:ext cx="579302" cy="24458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99"/>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27" name="Freeform 26"/>
          <p:cNvSpPr/>
          <p:nvPr/>
        </p:nvSpPr>
        <p:spPr>
          <a:xfrm>
            <a:off x="3016749" y="2926997"/>
            <a:ext cx="895403" cy="31284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8" tIns="42452" rIns="81638" bIns="42452" anchor="t" anchorCtr="0" compatLnSpc="0">
            <a:spAutoFit/>
          </a:bodyPr>
          <a:lstStyle/>
          <a:p>
            <a:pPr hangingPunct="0"/>
            <a:r>
              <a:rPr lang="en-US" sz="1451">
                <a:latin typeface="Calibri" panose="020F0502020204030204" pitchFamily="34" charset="0"/>
                <a:ea typeface="SimSun" pitchFamily="2"/>
                <a:cs typeface="Calibri" panose="020F0502020204030204" pitchFamily="34" charset="0"/>
              </a:rPr>
              <a:t>5’ UTR</a:t>
            </a:r>
          </a:p>
        </p:txBody>
      </p:sp>
      <p:sp>
        <p:nvSpPr>
          <p:cNvPr id="28" name="Straight Connector 27"/>
          <p:cNvSpPr/>
          <p:nvPr/>
        </p:nvSpPr>
        <p:spPr>
          <a:xfrm>
            <a:off x="3690424" y="2220340"/>
            <a:ext cx="0" cy="235116"/>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29" name="Freeform 28"/>
          <p:cNvSpPr/>
          <p:nvPr/>
        </p:nvSpPr>
        <p:spPr>
          <a:xfrm>
            <a:off x="3809289" y="1979018"/>
            <a:ext cx="1654766"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Kozak sequence</a:t>
            </a:r>
          </a:p>
        </p:txBody>
      </p:sp>
      <p:sp>
        <p:nvSpPr>
          <p:cNvPr id="30" name="Straight Connector 29"/>
          <p:cNvSpPr/>
          <p:nvPr/>
        </p:nvSpPr>
        <p:spPr>
          <a:xfrm>
            <a:off x="3690097" y="2220340"/>
            <a:ext cx="168174" cy="0"/>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31" name="Straight Connector 30"/>
          <p:cNvSpPr/>
          <p:nvPr/>
        </p:nvSpPr>
        <p:spPr>
          <a:xfrm flipV="1">
            <a:off x="3757040" y="2847318"/>
            <a:ext cx="0" cy="571792"/>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32" name="Freeform 31"/>
          <p:cNvSpPr/>
          <p:nvPr/>
        </p:nvSpPr>
        <p:spPr>
          <a:xfrm>
            <a:off x="3552620" y="3417150"/>
            <a:ext cx="532856"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ATG</a:t>
            </a:r>
          </a:p>
        </p:txBody>
      </p:sp>
      <p:sp>
        <p:nvSpPr>
          <p:cNvPr id="33" name="Straight Connector 32"/>
          <p:cNvSpPr/>
          <p:nvPr/>
        </p:nvSpPr>
        <p:spPr>
          <a:xfrm flipV="1">
            <a:off x="6792007" y="2771232"/>
            <a:ext cx="0" cy="571137"/>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34" name="Freeform 33"/>
          <p:cNvSpPr/>
          <p:nvPr/>
        </p:nvSpPr>
        <p:spPr>
          <a:xfrm>
            <a:off x="6187560" y="3392006"/>
            <a:ext cx="648721"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STOP</a:t>
            </a:r>
          </a:p>
        </p:txBody>
      </p:sp>
      <p:sp>
        <p:nvSpPr>
          <p:cNvPr id="35" name="TextBox 34"/>
          <p:cNvSpPr txBox="1"/>
          <p:nvPr/>
        </p:nvSpPr>
        <p:spPr>
          <a:xfrm>
            <a:off x="309534" y="4392682"/>
            <a:ext cx="8666774" cy="2336514"/>
          </a:xfrm>
          <a:prstGeom prst="rect">
            <a:avLst/>
          </a:prstGeom>
          <a:noFill/>
          <a:ln>
            <a:noFill/>
          </a:ln>
        </p:spPr>
        <p:txBody>
          <a:bodyPr vert="horz" wrap="square" lIns="81638" tIns="40819" rIns="81638" bIns="40819" anchorCtr="0" compatLnSpc="0">
            <a:spAutoFit/>
          </a:bodyPr>
          <a:lstStyle/>
          <a:p>
            <a:pPr hangingPunct="0"/>
            <a:r>
              <a:rPr lang="nl-NL" sz="2400" dirty="0">
                <a:latin typeface="Calibri" panose="020F0502020204030204" pitchFamily="34" charset="0"/>
                <a:ea typeface="SimSun" pitchFamily="2"/>
                <a:cs typeface="Calibri" panose="020F0502020204030204" pitchFamily="34" charset="0"/>
              </a:rPr>
              <a:t>Mutaties die het biochemische fenotype veranderen</a:t>
            </a:r>
            <a:r>
              <a:rPr lang="nl-NL" sz="2400" dirty="0" smtClean="0">
                <a:latin typeface="Calibri" panose="020F0502020204030204" pitchFamily="34" charset="0"/>
                <a:ea typeface="SimSun" pitchFamily="2"/>
                <a:cs typeface="Calibri" panose="020F0502020204030204" pitchFamily="34" charset="0"/>
              </a:rPr>
              <a:t>.</a:t>
            </a:r>
            <a:endParaRPr lang="nl-NL" sz="2400" dirty="0">
              <a:latin typeface="Calibri" panose="020F0502020204030204" pitchFamily="34" charset="0"/>
              <a:ea typeface="SimSun" pitchFamily="2"/>
              <a:cs typeface="Calibri" panose="020F0502020204030204" pitchFamily="34" charset="0"/>
            </a:endParaRPr>
          </a:p>
          <a:p>
            <a:pPr hangingPunct="0"/>
            <a:endParaRPr lang="nl-NL" sz="2400" dirty="0">
              <a:latin typeface="Calibri" panose="020F0502020204030204" pitchFamily="34" charset="0"/>
              <a:ea typeface="SimSun" pitchFamily="2"/>
              <a:cs typeface="Calibri" panose="020F0502020204030204" pitchFamily="34" charset="0"/>
            </a:endParaRPr>
          </a:p>
          <a:p>
            <a:pPr hangingPunct="0"/>
            <a:r>
              <a:rPr lang="nl-NL" sz="2400" dirty="0">
                <a:latin typeface="Calibri" panose="020F0502020204030204" pitchFamily="34" charset="0"/>
                <a:ea typeface="SimSun" pitchFamily="2"/>
                <a:cs typeface="Calibri" panose="020F0502020204030204" pitchFamily="34" charset="0"/>
              </a:rPr>
              <a:t>Meestal door mutaties in de </a:t>
            </a:r>
            <a:r>
              <a:rPr lang="nl-NL" sz="2400" dirty="0" smtClean="0">
                <a:latin typeface="Calibri" panose="020F0502020204030204" pitchFamily="34" charset="0"/>
                <a:ea typeface="SimSun" pitchFamily="2"/>
                <a:cs typeface="Calibri" panose="020F0502020204030204" pitchFamily="34" charset="0"/>
              </a:rPr>
              <a:t>coderende sequentie.</a:t>
            </a:r>
          </a:p>
          <a:p>
            <a:pPr hangingPunct="0"/>
            <a:endParaRPr lang="nl-NL" sz="2400" dirty="0">
              <a:latin typeface="Calibri" panose="020F0502020204030204" pitchFamily="34" charset="0"/>
              <a:ea typeface="SimSun" pitchFamily="2"/>
              <a:cs typeface="Calibri" panose="020F0502020204030204" pitchFamily="34" charset="0"/>
            </a:endParaRPr>
          </a:p>
          <a:p>
            <a:pPr hangingPunct="0"/>
            <a:r>
              <a:rPr lang="nl-NL" sz="2400" dirty="0" smtClean="0">
                <a:latin typeface="Calibri" panose="020F0502020204030204" pitchFamily="34" charset="0"/>
                <a:ea typeface="SimSun" pitchFamily="2"/>
                <a:cs typeface="Calibri" panose="020F0502020204030204" pitchFamily="34" charset="0"/>
              </a:rPr>
              <a:t>Zeldzaam.</a:t>
            </a:r>
            <a:endParaRPr lang="nl-NL" sz="2400" dirty="0">
              <a:latin typeface="Calibri" panose="020F0502020204030204" pitchFamily="34" charset="0"/>
              <a:ea typeface="SimSun" pitchFamily="2"/>
              <a:cs typeface="Calibri" panose="020F0502020204030204" pitchFamily="34" charset="0"/>
            </a:endParaRPr>
          </a:p>
          <a:p>
            <a:pPr hangingPunct="0"/>
            <a:endParaRPr lang="nl-NL" sz="2400" dirty="0">
              <a:latin typeface="Calibri" panose="020F0502020204030204" pitchFamily="34" charset="0"/>
              <a:ea typeface="SimSun" pitchFamily="2"/>
              <a:cs typeface="Calibri" panose="020F0502020204030204" pitchFamily="34" charset="0"/>
            </a:endParaRPr>
          </a:p>
        </p:txBody>
      </p:sp>
    </p:spTree>
    <p:extLst>
      <p:ext uri="{BB962C8B-B14F-4D97-AF65-F5344CB8AC3E}">
        <p14:creationId xmlns:p14="http://schemas.microsoft.com/office/powerpoint/2010/main" val="1226244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994" y="5423305"/>
            <a:ext cx="7973506" cy="877653"/>
          </a:xfrm>
          <a:prstGeom prst="rect">
            <a:avLst/>
          </a:prstGeom>
          <a:noFill/>
          <a:ln>
            <a:noFill/>
          </a:ln>
        </p:spPr>
        <p:txBody>
          <a:bodyPr vert="horz" wrap="square" lIns="81638" tIns="40819" rIns="81638" bIns="40819" compatLnSpc="0">
            <a:spAutoFit/>
          </a:bodyPr>
          <a:lstStyle/>
          <a:p>
            <a:pPr hangingPunct="0"/>
            <a:r>
              <a:rPr lang="nl-NL" sz="2540" dirty="0" err="1" smtClean="0">
                <a:latin typeface="Calibri" panose="020F0502020204030204" pitchFamily="34" charset="0"/>
                <a:ea typeface="SimSun" pitchFamily="2"/>
                <a:cs typeface="Calibri" panose="020F0502020204030204" pitchFamily="34" charset="0"/>
              </a:rPr>
              <a:t>Heterochronisch</a:t>
            </a:r>
            <a:r>
              <a:rPr lang="nl-NL" sz="2540" dirty="0" smtClean="0">
                <a:latin typeface="Calibri" panose="020F0502020204030204" pitchFamily="34" charset="0"/>
                <a:ea typeface="SimSun" pitchFamily="2"/>
                <a:cs typeface="Calibri" panose="020F0502020204030204" pitchFamily="34" charset="0"/>
              </a:rPr>
              <a:t> </a:t>
            </a:r>
            <a:r>
              <a:rPr lang="nl-NL" sz="2540" dirty="0" smtClean="0">
                <a:latin typeface="Calibri" panose="020F0502020204030204" pitchFamily="34" charset="0"/>
                <a:ea typeface="SimSun" pitchFamily="2"/>
                <a:cs typeface="Calibri" panose="020F0502020204030204" pitchFamily="34" charset="0"/>
              </a:rPr>
              <a:t>(wrong timing) of </a:t>
            </a:r>
            <a:r>
              <a:rPr lang="nl-NL" sz="2540" dirty="0" smtClean="0">
                <a:latin typeface="Calibri" panose="020F0502020204030204" pitchFamily="34" charset="0"/>
                <a:ea typeface="SimSun" pitchFamily="2"/>
                <a:cs typeface="Calibri" panose="020F0502020204030204" pitchFamily="34" charset="0"/>
              </a:rPr>
              <a:t>ectopisch </a:t>
            </a:r>
            <a:r>
              <a:rPr lang="nl-NL" sz="2540" dirty="0" smtClean="0">
                <a:latin typeface="Calibri" panose="020F0502020204030204" pitchFamily="34" charset="0"/>
                <a:ea typeface="SimSun" pitchFamily="2"/>
                <a:cs typeface="Calibri" panose="020F0502020204030204" pitchFamily="34" charset="0"/>
              </a:rPr>
              <a:t>(wrong </a:t>
            </a:r>
            <a:r>
              <a:rPr lang="nl-NL" sz="2540" dirty="0" err="1" smtClean="0">
                <a:latin typeface="Calibri" panose="020F0502020204030204" pitchFamily="34" charset="0"/>
                <a:ea typeface="SimSun" pitchFamily="2"/>
                <a:cs typeface="Calibri" panose="020F0502020204030204" pitchFamily="34" charset="0"/>
              </a:rPr>
              <a:t>place</a:t>
            </a:r>
            <a:r>
              <a:rPr lang="nl-NL" sz="2540" dirty="0" smtClean="0">
                <a:latin typeface="Calibri" panose="020F0502020204030204" pitchFamily="34" charset="0"/>
                <a:ea typeface="SimSun" pitchFamily="2"/>
                <a:cs typeface="Calibri" panose="020F0502020204030204" pitchFamily="34" charset="0"/>
              </a:rPr>
              <a:t>) </a:t>
            </a:r>
            <a:r>
              <a:rPr lang="nl-NL" sz="2540" dirty="0">
                <a:latin typeface="Calibri" panose="020F0502020204030204" pitchFamily="34" charset="0"/>
                <a:ea typeface="SimSun" pitchFamily="2"/>
                <a:cs typeface="Calibri" panose="020F0502020204030204" pitchFamily="34" charset="0"/>
              </a:rPr>
              <a:t>gen expressie</a:t>
            </a:r>
          </a:p>
        </p:txBody>
      </p:sp>
      <p:sp>
        <p:nvSpPr>
          <p:cNvPr id="4" name="Freeform 3"/>
          <p:cNvSpPr/>
          <p:nvPr/>
        </p:nvSpPr>
        <p:spPr>
          <a:xfrm>
            <a:off x="1997137" y="2102066"/>
            <a:ext cx="1212811" cy="24589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BBE0E3"/>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5" name="Freeform 4"/>
          <p:cNvSpPr/>
          <p:nvPr/>
        </p:nvSpPr>
        <p:spPr>
          <a:xfrm>
            <a:off x="313113" y="2486091"/>
            <a:ext cx="1049536"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enhancer</a:t>
            </a:r>
          </a:p>
        </p:txBody>
      </p:sp>
      <p:sp>
        <p:nvSpPr>
          <p:cNvPr id="6" name="Freeform 5"/>
          <p:cNvSpPr/>
          <p:nvPr/>
        </p:nvSpPr>
        <p:spPr>
          <a:xfrm>
            <a:off x="1977217" y="2486091"/>
            <a:ext cx="1063514"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promoter</a:t>
            </a:r>
          </a:p>
        </p:txBody>
      </p:sp>
      <p:sp>
        <p:nvSpPr>
          <p:cNvPr id="7" name="Straight Connector 6"/>
          <p:cNvSpPr/>
          <p:nvPr/>
        </p:nvSpPr>
        <p:spPr>
          <a:xfrm flipV="1">
            <a:off x="3211254" y="1778128"/>
            <a:ext cx="0" cy="379452"/>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8" name="Straight Connector 7"/>
          <p:cNvSpPr/>
          <p:nvPr/>
        </p:nvSpPr>
        <p:spPr>
          <a:xfrm>
            <a:off x="3200478" y="1778127"/>
            <a:ext cx="201482" cy="0"/>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9" name="Freeform 8"/>
          <p:cNvSpPr/>
          <p:nvPr/>
        </p:nvSpPr>
        <p:spPr>
          <a:xfrm>
            <a:off x="1317911" y="1320955"/>
            <a:ext cx="2423053"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Transcriptional start site</a:t>
            </a:r>
          </a:p>
        </p:txBody>
      </p:sp>
      <p:sp>
        <p:nvSpPr>
          <p:cNvPr id="10" name="Freeform 9"/>
          <p:cNvSpPr/>
          <p:nvPr/>
        </p:nvSpPr>
        <p:spPr>
          <a:xfrm>
            <a:off x="5791008" y="2098800"/>
            <a:ext cx="969857" cy="25699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8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11" name="Freeform 10"/>
          <p:cNvSpPr/>
          <p:nvPr/>
        </p:nvSpPr>
        <p:spPr>
          <a:xfrm>
            <a:off x="4032203" y="2486091"/>
            <a:ext cx="785361"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Exon 1</a:t>
            </a:r>
          </a:p>
        </p:txBody>
      </p:sp>
      <p:sp>
        <p:nvSpPr>
          <p:cNvPr id="12" name="Freeform 11"/>
          <p:cNvSpPr/>
          <p:nvPr/>
        </p:nvSpPr>
        <p:spPr>
          <a:xfrm>
            <a:off x="6749437" y="2516460"/>
            <a:ext cx="658788" cy="31284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451">
                <a:latin typeface="Calibri" panose="020F0502020204030204" pitchFamily="34" charset="0"/>
                <a:ea typeface="SimSun" pitchFamily="2"/>
                <a:cs typeface="Calibri" panose="020F0502020204030204" pitchFamily="34" charset="0"/>
              </a:rPr>
              <a:t>3’ UTR</a:t>
            </a:r>
          </a:p>
        </p:txBody>
      </p:sp>
      <p:sp>
        <p:nvSpPr>
          <p:cNvPr id="13" name="Freeform 12"/>
          <p:cNvSpPr/>
          <p:nvPr/>
        </p:nvSpPr>
        <p:spPr>
          <a:xfrm>
            <a:off x="4979528" y="2100107"/>
            <a:ext cx="824215" cy="25111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FF0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14" name="Freeform 13"/>
          <p:cNvSpPr/>
          <p:nvPr/>
        </p:nvSpPr>
        <p:spPr>
          <a:xfrm>
            <a:off x="6757600" y="2097168"/>
            <a:ext cx="812786" cy="25862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99"/>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15" name="Freeform 14"/>
          <p:cNvSpPr/>
          <p:nvPr/>
        </p:nvSpPr>
        <p:spPr>
          <a:xfrm>
            <a:off x="7567120" y="2097168"/>
            <a:ext cx="327204" cy="2540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16" name="Straight Connector 15"/>
          <p:cNvSpPr/>
          <p:nvPr/>
        </p:nvSpPr>
        <p:spPr>
          <a:xfrm flipV="1">
            <a:off x="7765990" y="2384533"/>
            <a:ext cx="0" cy="534891"/>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17" name="Freeform 16"/>
          <p:cNvSpPr/>
          <p:nvPr/>
        </p:nvSpPr>
        <p:spPr>
          <a:xfrm>
            <a:off x="6972471" y="2935425"/>
            <a:ext cx="2015800" cy="68205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8" tIns="42452" rIns="81638" bIns="42452" anchor="t" anchorCtr="0" compatLnSpc="0">
            <a:spAutoFit/>
          </a:bodyPr>
          <a:lstStyle/>
          <a:p>
            <a:pPr hangingPunct="0"/>
            <a:r>
              <a:rPr lang="en-US" sz="1270">
                <a:latin typeface="Calibri" panose="020F0502020204030204" pitchFamily="34" charset="0"/>
                <a:ea typeface="SimSun" pitchFamily="2"/>
                <a:cs typeface="Calibri" panose="020F0502020204030204" pitchFamily="34" charset="0"/>
              </a:rPr>
              <a:t>Transcription termination signal/</a:t>
            </a:r>
          </a:p>
          <a:p>
            <a:pPr hangingPunct="0"/>
            <a:r>
              <a:rPr lang="en-US" sz="1270">
                <a:latin typeface="Calibri" panose="020F0502020204030204" pitchFamily="34" charset="0"/>
                <a:ea typeface="SimSun" pitchFamily="2"/>
                <a:cs typeface="Calibri" panose="020F0502020204030204" pitchFamily="34" charset="0"/>
              </a:rPr>
              <a:t>polyA signal</a:t>
            </a:r>
          </a:p>
        </p:txBody>
      </p:sp>
      <p:sp>
        <p:nvSpPr>
          <p:cNvPr id="18" name="Straight Connector 17"/>
          <p:cNvSpPr/>
          <p:nvPr/>
        </p:nvSpPr>
        <p:spPr>
          <a:xfrm flipH="1">
            <a:off x="1628787" y="2233666"/>
            <a:ext cx="368350" cy="0"/>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19" name="Straight Connector 18"/>
          <p:cNvSpPr/>
          <p:nvPr/>
        </p:nvSpPr>
        <p:spPr>
          <a:xfrm flipH="1">
            <a:off x="1584049" y="2111536"/>
            <a:ext cx="111354" cy="247526"/>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20" name="Straight Connector 19"/>
          <p:cNvSpPr/>
          <p:nvPr/>
        </p:nvSpPr>
        <p:spPr>
          <a:xfrm flipH="1">
            <a:off x="1533107" y="2103699"/>
            <a:ext cx="111354" cy="247526"/>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21" name="Straight Connector 20"/>
          <p:cNvSpPr/>
          <p:nvPr/>
        </p:nvSpPr>
        <p:spPr>
          <a:xfrm flipH="1">
            <a:off x="1207863" y="2225829"/>
            <a:ext cx="368349" cy="0"/>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22" name="Freeform 21"/>
          <p:cNvSpPr/>
          <p:nvPr/>
        </p:nvSpPr>
        <p:spPr>
          <a:xfrm>
            <a:off x="574680" y="2105332"/>
            <a:ext cx="632203" cy="24589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23" name="Freeform 22"/>
          <p:cNvSpPr/>
          <p:nvPr/>
        </p:nvSpPr>
        <p:spPr>
          <a:xfrm>
            <a:off x="3787617" y="2102066"/>
            <a:ext cx="1203015" cy="2540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80"/>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24" name="Freeform 23"/>
          <p:cNvSpPr/>
          <p:nvPr/>
        </p:nvSpPr>
        <p:spPr>
          <a:xfrm>
            <a:off x="5808968" y="2479560"/>
            <a:ext cx="785361"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Exon 2</a:t>
            </a:r>
          </a:p>
        </p:txBody>
      </p:sp>
      <p:sp>
        <p:nvSpPr>
          <p:cNvPr id="25" name="Freeform 24"/>
          <p:cNvSpPr/>
          <p:nvPr/>
        </p:nvSpPr>
        <p:spPr>
          <a:xfrm>
            <a:off x="4932832" y="2486091"/>
            <a:ext cx="910652"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Intron 1</a:t>
            </a:r>
          </a:p>
        </p:txBody>
      </p:sp>
      <p:sp>
        <p:nvSpPr>
          <p:cNvPr id="26" name="Freeform 25"/>
          <p:cNvSpPr/>
          <p:nvPr/>
        </p:nvSpPr>
        <p:spPr>
          <a:xfrm>
            <a:off x="3209948" y="2103372"/>
            <a:ext cx="579302" cy="24458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99"/>
          </a:solidFill>
          <a:ln w="9360">
            <a:solidFill>
              <a:srgbClr val="000000"/>
            </a:solidFill>
            <a:prstDash val="solid"/>
            <a:miter/>
          </a:ln>
        </p:spPr>
        <p:txBody>
          <a:bodyPr vert="horz" wrap="none" lIns="81638" tIns="42452" rIns="81638" bIns="42452" anchor="ctr"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27" name="Freeform 26"/>
          <p:cNvSpPr/>
          <p:nvPr/>
        </p:nvSpPr>
        <p:spPr>
          <a:xfrm>
            <a:off x="3028712" y="2516460"/>
            <a:ext cx="895403" cy="31284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38" tIns="42452" rIns="81638" bIns="42452" anchor="t" anchorCtr="0" compatLnSpc="0">
            <a:spAutoFit/>
          </a:bodyPr>
          <a:lstStyle/>
          <a:p>
            <a:pPr hangingPunct="0"/>
            <a:r>
              <a:rPr lang="en-US" sz="1451">
                <a:latin typeface="Calibri" panose="020F0502020204030204" pitchFamily="34" charset="0"/>
                <a:ea typeface="SimSun" pitchFamily="2"/>
                <a:cs typeface="Calibri" panose="020F0502020204030204" pitchFamily="34" charset="0"/>
              </a:rPr>
              <a:t>5’ UTR</a:t>
            </a:r>
          </a:p>
        </p:txBody>
      </p:sp>
      <p:sp>
        <p:nvSpPr>
          <p:cNvPr id="28" name="Straight Connector 27"/>
          <p:cNvSpPr/>
          <p:nvPr/>
        </p:nvSpPr>
        <p:spPr>
          <a:xfrm>
            <a:off x="3702387" y="1809803"/>
            <a:ext cx="0" cy="235116"/>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29" name="Freeform 28"/>
          <p:cNvSpPr/>
          <p:nvPr/>
        </p:nvSpPr>
        <p:spPr>
          <a:xfrm>
            <a:off x="3821252" y="1568481"/>
            <a:ext cx="1654766"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Kozak sequence</a:t>
            </a:r>
          </a:p>
        </p:txBody>
      </p:sp>
      <p:sp>
        <p:nvSpPr>
          <p:cNvPr id="30" name="Straight Connector 29"/>
          <p:cNvSpPr/>
          <p:nvPr/>
        </p:nvSpPr>
        <p:spPr>
          <a:xfrm>
            <a:off x="3702060" y="1809803"/>
            <a:ext cx="168174" cy="0"/>
          </a:xfrm>
          <a:prstGeom prst="line">
            <a:avLst/>
          </a:prstGeom>
          <a:noFill/>
          <a:ln w="9360">
            <a:solidFill>
              <a:srgbClr val="000000"/>
            </a:solidFill>
            <a:prstDash val="solid"/>
            <a:miter/>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31" name="Straight Connector 30"/>
          <p:cNvSpPr/>
          <p:nvPr/>
        </p:nvSpPr>
        <p:spPr>
          <a:xfrm flipV="1">
            <a:off x="3769003" y="2436781"/>
            <a:ext cx="0" cy="571792"/>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32" name="Freeform 31"/>
          <p:cNvSpPr/>
          <p:nvPr/>
        </p:nvSpPr>
        <p:spPr>
          <a:xfrm>
            <a:off x="3564583" y="3006613"/>
            <a:ext cx="532856"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ATG</a:t>
            </a:r>
          </a:p>
        </p:txBody>
      </p:sp>
      <p:sp>
        <p:nvSpPr>
          <p:cNvPr id="33" name="Straight Connector 32"/>
          <p:cNvSpPr/>
          <p:nvPr/>
        </p:nvSpPr>
        <p:spPr>
          <a:xfrm flipV="1">
            <a:off x="6803970" y="2360695"/>
            <a:ext cx="0" cy="571137"/>
          </a:xfrm>
          <a:prstGeom prst="line">
            <a:avLst/>
          </a:prstGeom>
          <a:noFill/>
          <a:ln w="9360">
            <a:solidFill>
              <a:srgbClr val="000000"/>
            </a:solidFill>
            <a:prstDash val="solid"/>
            <a:miter/>
            <a:tailEnd type="arrow"/>
          </a:ln>
        </p:spPr>
        <p:txBody>
          <a:bodyPr vert="horz" wrap="square" lIns="81638" tIns="42452" rIns="81638" bIns="42452" anchor="t" anchorCtr="0" compatLnSpc="0"/>
          <a:lstStyle/>
          <a:p>
            <a:pPr hangingPunct="0"/>
            <a:endParaRPr lang="nl-NL" sz="1633">
              <a:latin typeface="Calibri" panose="020F0502020204030204" pitchFamily="34" charset="0"/>
              <a:ea typeface="SimSun" pitchFamily="2"/>
              <a:cs typeface="Calibri" panose="020F0502020204030204" pitchFamily="34" charset="0"/>
            </a:endParaRPr>
          </a:p>
        </p:txBody>
      </p:sp>
      <p:sp>
        <p:nvSpPr>
          <p:cNvPr id="34" name="Freeform 33"/>
          <p:cNvSpPr/>
          <p:nvPr/>
        </p:nvSpPr>
        <p:spPr>
          <a:xfrm>
            <a:off x="6199523" y="2981469"/>
            <a:ext cx="648721" cy="36824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38" tIns="42452" rIns="81638" bIns="42452" anchor="t" anchorCtr="0" compatLnSpc="0">
            <a:spAutoFit/>
          </a:bodyPr>
          <a:lstStyle/>
          <a:p>
            <a:pPr hangingPunct="0"/>
            <a:r>
              <a:rPr lang="en-US" sz="1805">
                <a:latin typeface="Calibri" panose="020F0502020204030204" pitchFamily="34" charset="0"/>
                <a:ea typeface="SimSun" pitchFamily="2"/>
                <a:cs typeface="Calibri" panose="020F0502020204030204" pitchFamily="34" charset="0"/>
              </a:rPr>
              <a:t>STOP</a:t>
            </a:r>
          </a:p>
        </p:txBody>
      </p:sp>
      <p:sp>
        <p:nvSpPr>
          <p:cNvPr id="35" name="TextBox 34"/>
          <p:cNvSpPr txBox="1"/>
          <p:nvPr/>
        </p:nvSpPr>
        <p:spPr>
          <a:xfrm>
            <a:off x="598994" y="3933127"/>
            <a:ext cx="7751998" cy="1209475"/>
          </a:xfrm>
          <a:prstGeom prst="rect">
            <a:avLst/>
          </a:prstGeom>
          <a:noFill/>
          <a:ln>
            <a:noFill/>
          </a:ln>
        </p:spPr>
        <p:txBody>
          <a:bodyPr vert="horz" lIns="81638" tIns="40819" rIns="81638" bIns="40819" anchorCtr="0" compatLnSpc="0">
            <a:spAutoFit/>
          </a:bodyPr>
          <a:lstStyle/>
          <a:p>
            <a:pPr hangingPunct="0"/>
            <a:r>
              <a:rPr lang="nl-NL" sz="2400" dirty="0">
                <a:latin typeface="Calibri" panose="020F0502020204030204" pitchFamily="34" charset="0"/>
                <a:ea typeface="SimSun" pitchFamily="2"/>
                <a:cs typeface="Calibri" panose="020F0502020204030204" pitchFamily="34" charset="0"/>
              </a:rPr>
              <a:t>Komt veel bij kanker voor </a:t>
            </a:r>
            <a:r>
              <a:rPr lang="nl-NL" sz="2400" dirty="0" smtClean="0">
                <a:latin typeface="Calibri" panose="020F0502020204030204" pitchFamily="34" charset="0"/>
                <a:ea typeface="SimSun" pitchFamily="2"/>
                <a:cs typeface="Calibri" panose="020F0502020204030204" pitchFamily="34" charset="0"/>
              </a:rPr>
              <a:t>(oncogenen).</a:t>
            </a:r>
          </a:p>
          <a:p>
            <a:pPr hangingPunct="0"/>
            <a:r>
              <a:rPr lang="nl-NL" sz="2400" dirty="0" smtClean="0">
                <a:latin typeface="Calibri" panose="020F0502020204030204" pitchFamily="34" charset="0"/>
                <a:ea typeface="SimSun" pitchFamily="2"/>
                <a:cs typeface="Calibri" panose="020F0502020204030204" pitchFamily="34" charset="0"/>
              </a:rPr>
              <a:t>Mutaties </a:t>
            </a:r>
            <a:r>
              <a:rPr lang="nl-NL" sz="2400" dirty="0">
                <a:latin typeface="Calibri" panose="020F0502020204030204" pitchFamily="34" charset="0"/>
                <a:ea typeface="SimSun" pitchFamily="2"/>
                <a:cs typeface="Calibri" panose="020F0502020204030204" pitchFamily="34" charset="0"/>
              </a:rPr>
              <a:t>in </a:t>
            </a:r>
            <a:r>
              <a:rPr lang="nl-NL" sz="2400" dirty="0" err="1" smtClean="0">
                <a:latin typeface="Calibri" panose="020F0502020204030204" pitchFamily="34" charset="0"/>
                <a:ea typeface="SimSun" pitchFamily="2"/>
                <a:cs typeface="Calibri" panose="020F0502020204030204" pitchFamily="34" charset="0"/>
              </a:rPr>
              <a:t>promoterregio’s</a:t>
            </a:r>
            <a:r>
              <a:rPr lang="nl-NL" sz="2400" dirty="0" smtClean="0">
                <a:latin typeface="Calibri" panose="020F0502020204030204" pitchFamily="34" charset="0"/>
                <a:ea typeface="SimSun" pitchFamily="2"/>
                <a:cs typeface="Calibri" panose="020F0502020204030204" pitchFamily="34" charset="0"/>
              </a:rPr>
              <a:t>.</a:t>
            </a:r>
            <a:endParaRPr lang="nl-NL" sz="2400" dirty="0">
              <a:latin typeface="Calibri" panose="020F0502020204030204" pitchFamily="34" charset="0"/>
              <a:ea typeface="SimSun" pitchFamily="2"/>
              <a:cs typeface="Calibri" panose="020F0502020204030204" pitchFamily="34" charset="0"/>
            </a:endParaRPr>
          </a:p>
          <a:p>
            <a:pPr hangingPunct="0"/>
            <a:r>
              <a:rPr lang="nl-NL" sz="2400" dirty="0">
                <a:latin typeface="Calibri" panose="020F0502020204030204" pitchFamily="34" charset="0"/>
                <a:ea typeface="SimSun" pitchFamily="2"/>
                <a:cs typeface="Calibri" panose="020F0502020204030204" pitchFamily="34" charset="0"/>
              </a:rPr>
              <a:t>Ook </a:t>
            </a:r>
            <a:r>
              <a:rPr lang="nl-NL" sz="2400" dirty="0" err="1" smtClean="0">
                <a:latin typeface="Calibri" panose="020F0502020204030204" pitchFamily="34" charset="0"/>
                <a:ea typeface="SimSun" pitchFamily="2"/>
                <a:cs typeface="Calibri" panose="020F0502020204030204" pitchFamily="34" charset="0"/>
              </a:rPr>
              <a:t>epigenetica</a:t>
            </a:r>
            <a:r>
              <a:rPr lang="nl-NL" sz="2400" dirty="0" smtClean="0">
                <a:latin typeface="Calibri" panose="020F0502020204030204" pitchFamily="34" charset="0"/>
                <a:ea typeface="SimSun" pitchFamily="2"/>
                <a:cs typeface="Calibri" panose="020F0502020204030204" pitchFamily="34" charset="0"/>
              </a:rPr>
              <a:t>.</a:t>
            </a:r>
            <a:endParaRPr lang="nl-NL" sz="2400" dirty="0">
              <a:latin typeface="Calibri" panose="020F0502020204030204" pitchFamily="34" charset="0"/>
              <a:ea typeface="SimSun" pitchFamily="2"/>
              <a:cs typeface="Calibri" panose="020F0502020204030204" pitchFamily="34" charset="0"/>
            </a:endParaRPr>
          </a:p>
        </p:txBody>
      </p:sp>
      <p:sp>
        <p:nvSpPr>
          <p:cNvPr id="37" name="TextBox 1"/>
          <p:cNvSpPr txBox="1"/>
          <p:nvPr/>
        </p:nvSpPr>
        <p:spPr>
          <a:xfrm>
            <a:off x="298305" y="273366"/>
            <a:ext cx="8052687" cy="708569"/>
          </a:xfrm>
          <a:prstGeom prst="rect">
            <a:avLst/>
          </a:prstGeom>
          <a:noFill/>
          <a:ln>
            <a:noFill/>
          </a:ln>
        </p:spPr>
        <p:txBody>
          <a:bodyPr vert="horz" wrap="square" lIns="81638" tIns="40819" rIns="81638" bIns="40819" compatLnSpc="0">
            <a:spAutoFit/>
          </a:bodyPr>
          <a:lstStyle/>
          <a:p>
            <a:pPr hangingPunct="0"/>
            <a:r>
              <a:rPr lang="nl-NL" sz="4000" b="1" dirty="0" err="1" smtClean="0">
                <a:solidFill>
                  <a:srgbClr val="FF6600"/>
                </a:solidFill>
                <a:latin typeface="Calibri" panose="020F0502020204030204" pitchFamily="34" charset="0"/>
                <a:ea typeface="SimSun" pitchFamily="2"/>
                <a:cs typeface="Calibri" panose="020F0502020204030204" pitchFamily="34" charset="0"/>
              </a:rPr>
              <a:t>Gain</a:t>
            </a:r>
            <a:r>
              <a:rPr lang="nl-NL" sz="4000" b="1" dirty="0" smtClean="0">
                <a:solidFill>
                  <a:srgbClr val="FF6600"/>
                </a:solidFill>
                <a:latin typeface="Calibri" panose="020F0502020204030204" pitchFamily="34" charset="0"/>
                <a:ea typeface="SimSun" pitchFamily="2"/>
                <a:cs typeface="Calibri" panose="020F0502020204030204" pitchFamily="34" charset="0"/>
              </a:rPr>
              <a:t> of </a:t>
            </a:r>
            <a:r>
              <a:rPr lang="nl-NL" sz="4000" b="1" dirty="0" err="1" smtClean="0">
                <a:solidFill>
                  <a:srgbClr val="FF6600"/>
                </a:solidFill>
                <a:latin typeface="Calibri" panose="020F0502020204030204" pitchFamily="34" charset="0"/>
                <a:ea typeface="SimSun" pitchFamily="2"/>
                <a:cs typeface="Calibri" panose="020F0502020204030204" pitchFamily="34" charset="0"/>
              </a:rPr>
              <a:t>function</a:t>
            </a:r>
            <a:r>
              <a:rPr lang="nl-NL" sz="4000" b="1" dirty="0" smtClean="0">
                <a:solidFill>
                  <a:srgbClr val="FF6600"/>
                </a:solidFill>
                <a:latin typeface="Calibri" panose="020F0502020204030204" pitchFamily="34" charset="0"/>
                <a:ea typeface="SimSun" pitchFamily="2"/>
                <a:cs typeface="Calibri" panose="020F0502020204030204" pitchFamily="34" charset="0"/>
              </a:rPr>
              <a:t>: ”</a:t>
            </a:r>
            <a:r>
              <a:rPr lang="nl-NL" sz="4000" b="1" dirty="0" err="1" smtClean="0">
                <a:solidFill>
                  <a:srgbClr val="FF6600"/>
                </a:solidFill>
                <a:latin typeface="Calibri" panose="020F0502020204030204" pitchFamily="34" charset="0"/>
                <a:ea typeface="SimSun" pitchFamily="2"/>
                <a:cs typeface="Calibri" panose="020F0502020204030204" pitchFamily="34" charset="0"/>
              </a:rPr>
              <a:t>Misexpression</a:t>
            </a:r>
            <a:r>
              <a:rPr lang="nl-NL" sz="4000" b="1" dirty="0" smtClean="0">
                <a:solidFill>
                  <a:srgbClr val="FF6600"/>
                </a:solidFill>
                <a:latin typeface="Calibri" panose="020F0502020204030204" pitchFamily="34" charset="0"/>
                <a:ea typeface="SimSun" pitchFamily="2"/>
                <a:cs typeface="Calibri" panose="020F0502020204030204" pitchFamily="34" charset="0"/>
              </a:rPr>
              <a:t>”</a:t>
            </a:r>
            <a:endParaRPr lang="nl-NL" sz="4000" b="1" dirty="0">
              <a:solidFill>
                <a:srgbClr val="FF6600"/>
              </a:solidFill>
              <a:latin typeface="Calibri" panose="020F0502020204030204" pitchFamily="34" charset="0"/>
              <a:ea typeface="SimSun" pitchFamily="2"/>
              <a:cs typeface="Calibri" panose="020F0502020204030204" pitchFamily="34" charset="0"/>
            </a:endParaRPr>
          </a:p>
        </p:txBody>
      </p:sp>
    </p:spTree>
    <p:extLst>
      <p:ext uri="{BB962C8B-B14F-4D97-AF65-F5344CB8AC3E}">
        <p14:creationId xmlns:p14="http://schemas.microsoft.com/office/powerpoint/2010/main" val="3642481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p:cNvSpPr txBox="1"/>
          <p:nvPr/>
        </p:nvSpPr>
        <p:spPr>
          <a:xfrm>
            <a:off x="463549" y="1265891"/>
            <a:ext cx="8136731" cy="4431983"/>
          </a:xfrm>
          <a:prstGeom prst="rect">
            <a:avLst/>
          </a:prstGeom>
          <a:noFill/>
        </p:spPr>
        <p:txBody>
          <a:bodyPr wrap="square" rtlCol="0">
            <a:spAutoFit/>
          </a:bodyPr>
          <a:lstStyle/>
          <a:p>
            <a:r>
              <a:rPr lang="nl-NL" dirty="0" err="1" smtClean="0">
                <a:latin typeface="Calibri" panose="020F0502020204030204" pitchFamily="34" charset="0"/>
                <a:cs typeface="Calibri" panose="020F0502020204030204" pitchFamily="34" charset="0"/>
              </a:rPr>
              <a:t>Zometeen</a:t>
            </a:r>
            <a:r>
              <a:rPr lang="nl-NL" dirty="0" smtClean="0">
                <a:latin typeface="Calibri" panose="020F0502020204030204" pitchFamily="34" charset="0"/>
                <a:cs typeface="Calibri" panose="020F0502020204030204" pitchFamily="34" charset="0"/>
              </a:rPr>
              <a:t> </a:t>
            </a:r>
            <a:r>
              <a:rPr lang="nl-NL" dirty="0" smtClean="0">
                <a:latin typeface="Calibri" panose="020F0502020204030204" pitchFamily="34" charset="0"/>
                <a:cs typeface="Calibri" panose="020F0502020204030204" pitchFamily="34" charset="0"/>
              </a:rPr>
              <a:t>opgesplitst in groepjes.</a:t>
            </a:r>
            <a:endParaRPr lang="nl-NL" dirty="0" smtClean="0">
              <a:latin typeface="Calibri" panose="020F0502020204030204" pitchFamily="34" charset="0"/>
              <a:cs typeface="Calibri" panose="020F0502020204030204" pitchFamily="34" charset="0"/>
            </a:endParaRPr>
          </a:p>
          <a:p>
            <a:endParaRPr lang="nl-NL" dirty="0" smtClean="0">
              <a:latin typeface="Calibri" panose="020F0502020204030204" pitchFamily="34" charset="0"/>
              <a:cs typeface="Calibri" panose="020F0502020204030204" pitchFamily="34" charset="0"/>
            </a:endParaRPr>
          </a:p>
          <a:p>
            <a:r>
              <a:rPr lang="nl-NL" dirty="0" smtClean="0">
                <a:latin typeface="Calibri" panose="020F0502020204030204" pitchFamily="34" charset="0"/>
                <a:cs typeface="Calibri" panose="020F0502020204030204" pitchFamily="34" charset="0"/>
              </a:rPr>
              <a:t>Elk groepje </a:t>
            </a:r>
            <a:r>
              <a:rPr lang="nl-NL" dirty="0" smtClean="0">
                <a:latin typeface="Calibri" panose="020F0502020204030204" pitchFamily="34" charset="0"/>
                <a:cs typeface="Calibri" panose="020F0502020204030204" pitchFamily="34" charset="0"/>
              </a:rPr>
              <a:t>krijgt een onderwerp(en) met bijbehorende PP-slide(s), zie BB.</a:t>
            </a:r>
            <a:endParaRPr lang="nl-NL" b="1" dirty="0" smtClean="0">
              <a:latin typeface="Calibri" panose="020F0502020204030204" pitchFamily="34" charset="0"/>
              <a:cs typeface="Calibri" panose="020F0502020204030204" pitchFamily="34" charset="0"/>
            </a:endParaRPr>
          </a:p>
          <a:p>
            <a:r>
              <a:rPr lang="nl-NL" dirty="0" smtClean="0">
                <a:latin typeface="Calibri" panose="020F0502020204030204" pitchFamily="34" charset="0"/>
                <a:cs typeface="Calibri" panose="020F0502020204030204" pitchFamily="34" charset="0"/>
              </a:rPr>
              <a:t>Je zoekt informatie op in het boek (en eventueel elders) over het onderwerp behorend bij het groepsnummer om straks met de rest te delen.</a:t>
            </a:r>
          </a:p>
          <a:p>
            <a:endParaRPr lang="nl-NL" dirty="0" smtClean="0">
              <a:latin typeface="Calibri" panose="020F0502020204030204" pitchFamily="34" charset="0"/>
              <a:cs typeface="Calibri" panose="020F0502020204030204" pitchFamily="34" charset="0"/>
            </a:endParaRPr>
          </a:p>
          <a:p>
            <a:pPr marL="628650" indent="-285750">
              <a:buFont typeface="Wingdings" panose="05000000000000000000" pitchFamily="2" charset="2"/>
              <a:buChar char="Ø"/>
            </a:pPr>
            <a:r>
              <a:rPr lang="nl-NL" dirty="0" smtClean="0">
                <a:latin typeface="Calibri" panose="020F0502020204030204" pitchFamily="34" charset="0"/>
                <a:cs typeface="Calibri" panose="020F0502020204030204" pitchFamily="34" charset="0"/>
              </a:rPr>
              <a:t>Over </a:t>
            </a:r>
            <a:r>
              <a:rPr lang="nl-NL" b="1" dirty="0" smtClean="0">
                <a:latin typeface="Calibri" panose="020F0502020204030204" pitchFamily="34" charset="0"/>
                <a:cs typeface="Calibri" panose="020F0502020204030204" pitchFamily="34" charset="0"/>
              </a:rPr>
              <a:t>10-15 </a:t>
            </a:r>
            <a:r>
              <a:rPr lang="nl-NL" b="1" dirty="0" smtClean="0">
                <a:latin typeface="Calibri" panose="020F0502020204030204" pitchFamily="34" charset="0"/>
                <a:cs typeface="Calibri" panose="020F0502020204030204" pitchFamily="34" charset="0"/>
              </a:rPr>
              <a:t>minuten </a:t>
            </a:r>
            <a:r>
              <a:rPr lang="nl-NL" dirty="0" smtClean="0">
                <a:latin typeface="Calibri" panose="020F0502020204030204" pitchFamily="34" charset="0"/>
                <a:cs typeface="Calibri" panose="020F0502020204030204" pitchFamily="34" charset="0"/>
              </a:rPr>
              <a:t>vertellen jullie aan de rest van de groep </a:t>
            </a:r>
            <a:r>
              <a:rPr lang="nl-NL" dirty="0">
                <a:latin typeface="Calibri" panose="020F0502020204030204" pitchFamily="34" charset="0"/>
                <a:cs typeface="Calibri" panose="020F0502020204030204" pitchFamily="34" charset="0"/>
              </a:rPr>
              <a:t>iets over </a:t>
            </a:r>
            <a:r>
              <a:rPr lang="nl-NL" dirty="0" smtClean="0">
                <a:latin typeface="Calibri" panose="020F0502020204030204" pitchFamily="34" charset="0"/>
                <a:cs typeface="Calibri" panose="020F0502020204030204" pitchFamily="34" charset="0"/>
              </a:rPr>
              <a:t>'jullie' </a:t>
            </a:r>
            <a:r>
              <a:rPr lang="nl-NL" dirty="0">
                <a:latin typeface="Calibri" panose="020F0502020204030204" pitchFamily="34" charset="0"/>
                <a:cs typeface="Calibri" panose="020F0502020204030204" pitchFamily="34" charset="0"/>
              </a:rPr>
              <a:t>mutagene </a:t>
            </a:r>
            <a:r>
              <a:rPr lang="nl-NL" dirty="0" smtClean="0">
                <a:latin typeface="Calibri" panose="020F0502020204030204" pitchFamily="34" charset="0"/>
                <a:cs typeface="Calibri" panose="020F0502020204030204" pitchFamily="34" charset="0"/>
              </a:rPr>
              <a:t>activiteit/stof, aan de hand van de gegeven </a:t>
            </a:r>
            <a:r>
              <a:rPr lang="nl-NL" dirty="0" smtClean="0">
                <a:latin typeface="Calibri" panose="020F0502020204030204" pitchFamily="34" charset="0"/>
                <a:cs typeface="Calibri" panose="020F0502020204030204" pitchFamily="34" charset="0"/>
              </a:rPr>
              <a:t>slides:</a:t>
            </a:r>
          </a:p>
          <a:p>
            <a:pPr marL="342900"/>
            <a:endParaRPr lang="nl-NL" dirty="0" smtClean="0">
              <a:latin typeface="Calibri" panose="020F0502020204030204" pitchFamily="34" charset="0"/>
              <a:cs typeface="Calibri" panose="020F0502020204030204" pitchFamily="34" charset="0"/>
            </a:endParaRPr>
          </a:p>
          <a:p>
            <a:pPr marL="1085850" lvl="1" indent="-285750">
              <a:buFont typeface="Wingdings" panose="05000000000000000000" pitchFamily="2" charset="2"/>
              <a:buChar char="Ø"/>
            </a:pPr>
            <a:r>
              <a:rPr lang="nl-NL" sz="2200" dirty="0" smtClean="0">
                <a:solidFill>
                  <a:srgbClr val="0099CC"/>
                </a:solidFill>
                <a:latin typeface="Calibri" panose="020F0502020204030204" pitchFamily="34" charset="0"/>
                <a:cs typeface="Calibri" panose="020F0502020204030204" pitchFamily="34" charset="0"/>
              </a:rPr>
              <a:t>Wat is het voor soort activiteit / stof?</a:t>
            </a:r>
          </a:p>
          <a:p>
            <a:pPr marL="1085850" lvl="1" indent="-285750">
              <a:buFont typeface="Wingdings" panose="05000000000000000000" pitchFamily="2" charset="2"/>
              <a:buChar char="Ø"/>
            </a:pPr>
            <a:r>
              <a:rPr lang="nl-NL" sz="2200" dirty="0" smtClean="0">
                <a:solidFill>
                  <a:srgbClr val="0099CC"/>
                </a:solidFill>
                <a:latin typeface="Calibri" panose="020F0502020204030204" pitchFamily="34" charset="0"/>
                <a:cs typeface="Calibri" panose="020F0502020204030204" pitchFamily="34" charset="0"/>
              </a:rPr>
              <a:t>Hoe zorgt het voor mutaties?</a:t>
            </a:r>
          </a:p>
          <a:p>
            <a:pPr marL="1085850" lvl="1" indent="-285750">
              <a:buFont typeface="Wingdings" panose="05000000000000000000" pitchFamily="2" charset="2"/>
              <a:buChar char="Ø"/>
            </a:pPr>
            <a:r>
              <a:rPr lang="nl-NL" sz="2200" dirty="0" smtClean="0">
                <a:solidFill>
                  <a:srgbClr val="0099CC"/>
                </a:solidFill>
                <a:latin typeface="Calibri" panose="020F0502020204030204" pitchFamily="34" charset="0"/>
                <a:cs typeface="Calibri" panose="020F0502020204030204" pitchFamily="34" charset="0"/>
              </a:rPr>
              <a:t>Voor wat voor mutaties zorgt het?</a:t>
            </a:r>
            <a:endParaRPr lang="nl-NL" sz="2200" dirty="0" smtClean="0">
              <a:solidFill>
                <a:srgbClr val="0099CC"/>
              </a:solidFill>
              <a:latin typeface="Calibri" panose="020F0502020204030204" pitchFamily="34" charset="0"/>
              <a:cs typeface="Calibri" panose="020F0502020204030204" pitchFamily="34" charset="0"/>
            </a:endParaRPr>
          </a:p>
          <a:p>
            <a:pPr marL="342900"/>
            <a:endParaRPr lang="nl-NL" dirty="0">
              <a:latin typeface="Calibri" panose="020F0502020204030204" pitchFamily="34" charset="0"/>
              <a:cs typeface="Calibri" panose="020F0502020204030204" pitchFamily="34" charset="0"/>
            </a:endParaRPr>
          </a:p>
          <a:p>
            <a:r>
              <a:rPr lang="nl-NL" i="1" dirty="0" smtClean="0">
                <a:latin typeface="Calibri" panose="020F0502020204030204" pitchFamily="34" charset="0"/>
                <a:cs typeface="Calibri" panose="020F0502020204030204" pitchFamily="34" charset="0"/>
                <a:sym typeface="Wingdings" panose="05000000000000000000" pitchFamily="2" charset="2"/>
              </a:rPr>
              <a:t>Bedoeling </a:t>
            </a:r>
            <a:r>
              <a:rPr lang="nl-NL" i="1" dirty="0" smtClean="0">
                <a:latin typeface="Calibri" panose="020F0502020204030204" pitchFamily="34" charset="0"/>
                <a:cs typeface="Calibri" panose="020F0502020204030204" pitchFamily="34" charset="0"/>
                <a:sym typeface="Wingdings" panose="05000000000000000000" pitchFamily="2" charset="2"/>
              </a:rPr>
              <a:t>is om </a:t>
            </a:r>
            <a:r>
              <a:rPr lang="nl-NL" i="1" dirty="0" smtClean="0">
                <a:latin typeface="Calibri" panose="020F0502020204030204" pitchFamily="34" charset="0"/>
                <a:cs typeface="Calibri" panose="020F0502020204030204" pitchFamily="34" charset="0"/>
                <a:sym typeface="Wingdings" panose="05000000000000000000" pitchFamily="2" charset="2"/>
              </a:rPr>
              <a:t>actief </a:t>
            </a:r>
            <a:r>
              <a:rPr lang="nl-NL" i="1" dirty="0" smtClean="0">
                <a:latin typeface="Calibri" panose="020F0502020204030204" pitchFamily="34" charset="0"/>
                <a:cs typeface="Calibri" panose="020F0502020204030204" pitchFamily="34" charset="0"/>
                <a:sym typeface="Wingdings" panose="05000000000000000000" pitchFamily="2" charset="2"/>
              </a:rPr>
              <a:t>met de stof bezig te zijn en om van elkaar wat te leren. Het gaat niet om presentatie-skills of beoordeling daarvan.</a:t>
            </a:r>
            <a:endParaRPr lang="nl-NL" i="1" dirty="0">
              <a:latin typeface="Calibri" panose="020F0502020204030204" pitchFamily="34" charset="0"/>
              <a:cs typeface="Calibri" panose="020F0502020204030204" pitchFamily="34" charset="0"/>
            </a:endParaRPr>
          </a:p>
        </p:txBody>
      </p:sp>
      <p:sp>
        <p:nvSpPr>
          <p:cNvPr id="3" name="Text Box 4"/>
          <p:cNvSpPr txBox="1">
            <a:spLocks noChangeArrowheads="1"/>
          </p:cNvSpPr>
          <p:nvPr/>
        </p:nvSpPr>
        <p:spPr bwMode="auto">
          <a:xfrm>
            <a:off x="463549" y="200818"/>
            <a:ext cx="700166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4000" b="1" dirty="0" err="1" smtClean="0">
                <a:solidFill>
                  <a:srgbClr val="FF6600"/>
                </a:solidFill>
                <a:latin typeface="Calibri" panose="020F0502020204030204" pitchFamily="34" charset="0"/>
              </a:rPr>
              <a:t>Opdracht</a:t>
            </a:r>
            <a:r>
              <a:rPr lang="en-US" altLang="nl-NL" sz="4000" b="1" dirty="0" smtClean="0">
                <a:solidFill>
                  <a:srgbClr val="FF6600"/>
                </a:solidFill>
                <a:latin typeface="Calibri" panose="020F0502020204030204" pitchFamily="34" charset="0"/>
              </a:rPr>
              <a:t> </a:t>
            </a:r>
            <a:r>
              <a:rPr lang="en-US" altLang="nl-NL" sz="4000" b="1" dirty="0" err="1" smtClean="0">
                <a:solidFill>
                  <a:srgbClr val="FF6600"/>
                </a:solidFill>
                <a:latin typeface="Calibri" panose="020F0502020204030204" pitchFamily="34" charset="0"/>
              </a:rPr>
              <a:t>mutagene</a:t>
            </a:r>
            <a:r>
              <a:rPr lang="en-US" altLang="nl-NL" sz="4000" b="1" dirty="0" smtClean="0">
                <a:solidFill>
                  <a:srgbClr val="FF6600"/>
                </a:solidFill>
                <a:latin typeface="Calibri" panose="020F0502020204030204" pitchFamily="34" charset="0"/>
              </a:rPr>
              <a:t> </a:t>
            </a:r>
            <a:r>
              <a:rPr lang="en-US" altLang="nl-NL" sz="4000" b="1" dirty="0" err="1" smtClean="0">
                <a:solidFill>
                  <a:srgbClr val="FF6600"/>
                </a:solidFill>
                <a:latin typeface="Calibri" panose="020F0502020204030204" pitchFamily="34" charset="0"/>
              </a:rPr>
              <a:t>stoffen</a:t>
            </a:r>
            <a:endParaRPr lang="nl-NL" altLang="nl-NL" sz="4000" b="1" dirty="0">
              <a:solidFill>
                <a:srgbClr val="FF6600"/>
              </a:solidFill>
              <a:latin typeface="Calibri" panose="020F0502020204030204" pitchFamily="34" charset="0"/>
            </a:endParaRPr>
          </a:p>
        </p:txBody>
      </p:sp>
    </p:spTree>
    <p:extLst>
      <p:ext uri="{BB962C8B-B14F-4D97-AF65-F5344CB8AC3E}">
        <p14:creationId xmlns:p14="http://schemas.microsoft.com/office/powerpoint/2010/main" val="38270017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4"/>
          <p:cNvSpPr txBox="1">
            <a:spLocks noChangeArrowheads="1"/>
          </p:cNvSpPr>
          <p:nvPr/>
        </p:nvSpPr>
        <p:spPr bwMode="auto">
          <a:xfrm>
            <a:off x="1284288" y="134248"/>
            <a:ext cx="6986587" cy="6591548"/>
          </a:xfrm>
          <a:prstGeom prst="rect">
            <a:avLst/>
          </a:prstGeom>
          <a:noFill/>
          <a:ln w="9525">
            <a:noFill/>
            <a:miter lim="800000"/>
            <a:headEnd/>
            <a:tailEnd/>
          </a:ln>
          <a:effectLst/>
        </p:spPr>
        <p:txBody>
          <a:bodyPr>
            <a:spAutoFit/>
          </a:bodyPr>
          <a:lstStyle/>
          <a:p>
            <a:pPr marL="266700" indent="-266700">
              <a:spcBef>
                <a:spcPct val="50000"/>
              </a:spcBef>
              <a:tabLst>
                <a:tab pos="1079500" algn="l"/>
              </a:tabLst>
              <a:defRPr/>
            </a:pPr>
            <a:r>
              <a:rPr lang="en-US" sz="2800" b="1" dirty="0">
                <a:solidFill>
                  <a:srgbClr val="FF6600"/>
                </a:solidFill>
                <a:latin typeface="Calibri" pitchFamily="34" charset="0"/>
                <a:cs typeface="Arial" charset="0"/>
              </a:rPr>
              <a:t>Mutations can be caused by:</a:t>
            </a:r>
          </a:p>
          <a:p>
            <a:pPr marL="266700" indent="-266700">
              <a:lnSpc>
                <a:spcPts val="2000"/>
              </a:lnSpc>
              <a:spcBef>
                <a:spcPct val="50000"/>
              </a:spcBef>
              <a:tabLst>
                <a:tab pos="1079500" algn="l"/>
              </a:tabLst>
              <a:defRPr/>
            </a:pPr>
            <a:endParaRPr lang="en-US" sz="1000" b="1" dirty="0">
              <a:solidFill>
                <a:schemeClr val="accent2"/>
              </a:solidFill>
              <a:latin typeface="Calibri" pitchFamily="34" charset="0"/>
              <a:cs typeface="Arial" charset="0"/>
            </a:endParaRPr>
          </a:p>
          <a:p>
            <a:pPr marL="266700" indent="-266700">
              <a:lnSpc>
                <a:spcPts val="2000"/>
              </a:lnSpc>
              <a:spcBef>
                <a:spcPct val="50000"/>
              </a:spcBef>
              <a:buFontTx/>
              <a:buChar char="•"/>
              <a:tabLst>
                <a:tab pos="1079500" algn="l"/>
              </a:tabLst>
              <a:defRPr/>
            </a:pPr>
            <a:r>
              <a:rPr lang="en-US" sz="2400" dirty="0">
                <a:latin typeface="Calibri" pitchFamily="34" charset="0"/>
                <a:cs typeface="Arial" charset="0"/>
              </a:rPr>
              <a:t>Replication errors / slippage</a:t>
            </a:r>
          </a:p>
          <a:p>
            <a:pPr marL="266700" indent="-266700">
              <a:lnSpc>
                <a:spcPts val="2000"/>
              </a:lnSpc>
              <a:spcBef>
                <a:spcPct val="50000"/>
              </a:spcBef>
              <a:buFontTx/>
              <a:buChar char="•"/>
              <a:tabLst>
                <a:tab pos="1079500" algn="l"/>
              </a:tabLst>
              <a:defRPr/>
            </a:pPr>
            <a:r>
              <a:rPr lang="en-US" sz="2400" dirty="0">
                <a:solidFill>
                  <a:schemeClr val="bg1">
                    <a:lumMod val="75000"/>
                  </a:schemeClr>
                </a:solidFill>
                <a:latin typeface="Calibri" pitchFamily="34" charset="0"/>
                <a:cs typeface="Arial" charset="0"/>
              </a:rPr>
              <a:t>Oxidative damage (reactive oxygen species)</a:t>
            </a:r>
          </a:p>
          <a:p>
            <a:pPr marL="266700" indent="-266700">
              <a:lnSpc>
                <a:spcPts val="2000"/>
              </a:lnSpc>
              <a:spcBef>
                <a:spcPct val="50000"/>
              </a:spcBef>
              <a:buFontTx/>
              <a:buChar char="•"/>
              <a:tabLst>
                <a:tab pos="1079500" algn="l"/>
              </a:tabLst>
              <a:defRPr/>
            </a:pPr>
            <a:r>
              <a:rPr lang="en-US" sz="2400" dirty="0" smtClean="0">
                <a:solidFill>
                  <a:schemeClr val="bg1">
                    <a:lumMod val="75000"/>
                  </a:schemeClr>
                </a:solidFill>
                <a:latin typeface="Calibri" pitchFamily="34" charset="0"/>
                <a:cs typeface="Arial" charset="0"/>
              </a:rPr>
              <a:t>Transposons</a:t>
            </a:r>
          </a:p>
          <a:p>
            <a:pPr marL="266700" indent="-266700">
              <a:lnSpc>
                <a:spcPts val="2000"/>
              </a:lnSpc>
              <a:spcBef>
                <a:spcPct val="50000"/>
              </a:spcBef>
              <a:buFontTx/>
              <a:buChar char="•"/>
              <a:tabLst>
                <a:tab pos="1079500" algn="l"/>
              </a:tabLst>
              <a:defRPr/>
            </a:pPr>
            <a:r>
              <a:rPr lang="en-US" sz="2400" dirty="0" smtClean="0">
                <a:solidFill>
                  <a:schemeClr val="bg1">
                    <a:lumMod val="75000"/>
                  </a:schemeClr>
                </a:solidFill>
                <a:latin typeface="Calibri" pitchFamily="34" charset="0"/>
                <a:cs typeface="Arial" charset="0"/>
              </a:rPr>
              <a:t>Viruses</a:t>
            </a:r>
            <a:endParaRPr lang="en-US" sz="2400" dirty="0">
              <a:solidFill>
                <a:schemeClr val="bg1">
                  <a:lumMod val="75000"/>
                </a:schemeClr>
              </a:solidFill>
              <a:latin typeface="Calibri" pitchFamily="34" charset="0"/>
              <a:cs typeface="Arial" charset="0"/>
            </a:endParaRPr>
          </a:p>
          <a:p>
            <a:pPr marL="266700" indent="-266700">
              <a:lnSpc>
                <a:spcPts val="2000"/>
              </a:lnSpc>
              <a:spcBef>
                <a:spcPct val="50000"/>
              </a:spcBef>
              <a:buFontTx/>
              <a:buChar char="•"/>
              <a:tabLst>
                <a:tab pos="1079500" algn="l"/>
              </a:tabLst>
              <a:defRPr/>
            </a:pPr>
            <a:r>
              <a:rPr lang="en-US" sz="2400" dirty="0" err="1">
                <a:solidFill>
                  <a:schemeClr val="bg1">
                    <a:lumMod val="75000"/>
                  </a:schemeClr>
                </a:solidFill>
                <a:latin typeface="Calibri" pitchFamily="34" charset="0"/>
                <a:cs typeface="Arial" charset="0"/>
              </a:rPr>
              <a:t>Tautomeric</a:t>
            </a:r>
            <a:r>
              <a:rPr lang="en-US" sz="2400" dirty="0">
                <a:solidFill>
                  <a:schemeClr val="bg1">
                    <a:lumMod val="75000"/>
                  </a:schemeClr>
                </a:solidFill>
                <a:latin typeface="Calibri" pitchFamily="34" charset="0"/>
                <a:cs typeface="Arial" charset="0"/>
              </a:rPr>
              <a:t> shifts</a:t>
            </a:r>
          </a:p>
          <a:p>
            <a:pPr marL="266700" indent="-266700">
              <a:lnSpc>
                <a:spcPts val="2000"/>
              </a:lnSpc>
              <a:spcBef>
                <a:spcPct val="50000"/>
              </a:spcBef>
              <a:buFontTx/>
              <a:buChar char="•"/>
              <a:tabLst>
                <a:tab pos="1079500" algn="l"/>
              </a:tabLst>
              <a:defRPr/>
            </a:pPr>
            <a:r>
              <a:rPr lang="en-US" sz="2400" dirty="0" err="1">
                <a:solidFill>
                  <a:schemeClr val="bg1">
                    <a:lumMod val="75000"/>
                  </a:schemeClr>
                </a:solidFill>
                <a:latin typeface="Calibri" pitchFamily="34" charset="0"/>
                <a:cs typeface="Arial" charset="0"/>
              </a:rPr>
              <a:t>Depurination</a:t>
            </a:r>
            <a:r>
              <a:rPr lang="en-US" sz="2400" dirty="0">
                <a:solidFill>
                  <a:schemeClr val="bg1">
                    <a:lumMod val="75000"/>
                  </a:schemeClr>
                </a:solidFill>
                <a:latin typeface="Calibri" pitchFamily="34" charset="0"/>
                <a:cs typeface="Arial" charset="0"/>
              </a:rPr>
              <a:t> and </a:t>
            </a:r>
            <a:r>
              <a:rPr lang="en-US" sz="2400" dirty="0" err="1">
                <a:solidFill>
                  <a:schemeClr val="bg1">
                    <a:lumMod val="75000"/>
                  </a:schemeClr>
                </a:solidFill>
                <a:latin typeface="Calibri" pitchFamily="34" charset="0"/>
                <a:cs typeface="Arial" charset="0"/>
              </a:rPr>
              <a:t>deamination</a:t>
            </a:r>
            <a:endParaRPr lang="en-US" sz="2400" dirty="0">
              <a:solidFill>
                <a:schemeClr val="bg1">
                  <a:lumMod val="75000"/>
                </a:schemeClr>
              </a:solidFill>
              <a:latin typeface="Calibri" pitchFamily="34" charset="0"/>
              <a:cs typeface="Arial" charset="0"/>
            </a:endParaRPr>
          </a:p>
          <a:p>
            <a:pPr marL="266700" indent="-266700">
              <a:lnSpc>
                <a:spcPts val="2000"/>
              </a:lnSpc>
              <a:spcBef>
                <a:spcPct val="50000"/>
              </a:spcBef>
              <a:buFontTx/>
              <a:buChar char="•"/>
              <a:tabLst>
                <a:tab pos="1079500" algn="l"/>
              </a:tabLst>
              <a:defRPr/>
            </a:pPr>
            <a:r>
              <a:rPr lang="en-US" sz="2400" dirty="0">
                <a:solidFill>
                  <a:schemeClr val="bg1">
                    <a:lumMod val="75000"/>
                  </a:schemeClr>
                </a:solidFill>
                <a:latin typeface="Calibri" pitchFamily="34" charset="0"/>
                <a:cs typeface="Arial" charset="0"/>
              </a:rPr>
              <a:t>Chemicals and radiation</a:t>
            </a:r>
          </a:p>
          <a:p>
            <a:pPr marL="266700" indent="-266700">
              <a:lnSpc>
                <a:spcPts val="2000"/>
              </a:lnSpc>
              <a:spcBef>
                <a:spcPct val="50000"/>
              </a:spcBef>
              <a:tabLst>
                <a:tab pos="1079500" algn="l"/>
              </a:tabLst>
              <a:defRPr/>
            </a:pPr>
            <a:r>
              <a:rPr lang="en-US" sz="2400" dirty="0">
                <a:solidFill>
                  <a:schemeClr val="bg1">
                    <a:lumMod val="75000"/>
                  </a:schemeClr>
                </a:solidFill>
                <a:latin typeface="Calibri" pitchFamily="34" charset="0"/>
                <a:cs typeface="Arial" charset="0"/>
              </a:rPr>
              <a:t>		- Base analogs</a:t>
            </a:r>
          </a:p>
          <a:p>
            <a:pPr marL="266700" indent="-266700">
              <a:lnSpc>
                <a:spcPts val="2000"/>
              </a:lnSpc>
              <a:spcBef>
                <a:spcPct val="50000"/>
              </a:spcBef>
              <a:tabLst>
                <a:tab pos="1079500" algn="l"/>
              </a:tabLst>
              <a:defRPr/>
            </a:pPr>
            <a:r>
              <a:rPr lang="en-US" sz="2400" dirty="0">
                <a:solidFill>
                  <a:schemeClr val="bg1">
                    <a:lumMod val="75000"/>
                  </a:schemeClr>
                </a:solidFill>
                <a:latin typeface="Calibri" pitchFamily="34" charset="0"/>
                <a:cs typeface="Arial" charset="0"/>
              </a:rPr>
              <a:t>		- </a:t>
            </a:r>
            <a:r>
              <a:rPr lang="en-US" sz="2400" dirty="0" err="1">
                <a:solidFill>
                  <a:schemeClr val="bg1">
                    <a:lumMod val="75000"/>
                  </a:schemeClr>
                </a:solidFill>
                <a:latin typeface="Calibri" pitchFamily="34" charset="0"/>
                <a:cs typeface="Arial" charset="0"/>
              </a:rPr>
              <a:t>Alkylating</a:t>
            </a:r>
            <a:r>
              <a:rPr lang="en-US" sz="2400" dirty="0">
                <a:solidFill>
                  <a:schemeClr val="bg1">
                    <a:lumMod val="75000"/>
                  </a:schemeClr>
                </a:solidFill>
                <a:latin typeface="Calibri" pitchFamily="34" charset="0"/>
                <a:cs typeface="Arial" charset="0"/>
              </a:rPr>
              <a:t> agents</a:t>
            </a:r>
          </a:p>
          <a:p>
            <a:pPr marL="266700" indent="-266700">
              <a:lnSpc>
                <a:spcPts val="2000"/>
              </a:lnSpc>
              <a:spcBef>
                <a:spcPct val="50000"/>
              </a:spcBef>
              <a:tabLst>
                <a:tab pos="1079500" algn="l"/>
              </a:tabLst>
              <a:defRPr/>
            </a:pPr>
            <a:r>
              <a:rPr lang="en-US" sz="2400" dirty="0">
                <a:solidFill>
                  <a:schemeClr val="bg1">
                    <a:lumMod val="75000"/>
                  </a:schemeClr>
                </a:solidFill>
                <a:latin typeface="Calibri" pitchFamily="34" charset="0"/>
                <a:cs typeface="Arial" charset="0"/>
              </a:rPr>
              <a:t>		- Intercalating agents (</a:t>
            </a:r>
            <a:r>
              <a:rPr lang="en-US" sz="2400" dirty="0" smtClean="0">
                <a:solidFill>
                  <a:schemeClr val="bg1">
                    <a:lumMod val="75000"/>
                  </a:schemeClr>
                </a:solidFill>
                <a:latin typeface="Calibri" pitchFamily="34" charset="0"/>
                <a:cs typeface="Arial" charset="0"/>
              </a:rPr>
              <a:t>dyes)</a:t>
            </a:r>
          </a:p>
          <a:p>
            <a:pPr marL="266700" indent="-266700">
              <a:lnSpc>
                <a:spcPts val="2000"/>
              </a:lnSpc>
              <a:spcBef>
                <a:spcPct val="50000"/>
              </a:spcBef>
              <a:tabLst>
                <a:tab pos="1079500" algn="l"/>
              </a:tabLst>
              <a:defRPr/>
            </a:pPr>
            <a:r>
              <a:rPr lang="en-US" sz="2400" dirty="0" smtClean="0">
                <a:solidFill>
                  <a:schemeClr val="bg1">
                    <a:lumMod val="75000"/>
                  </a:schemeClr>
                </a:solidFill>
                <a:latin typeface="Calibri" pitchFamily="34" charset="0"/>
                <a:cs typeface="Arial" charset="0"/>
              </a:rPr>
              <a:t>	</a:t>
            </a:r>
            <a:r>
              <a:rPr lang="en-US" sz="2400" dirty="0">
                <a:solidFill>
                  <a:schemeClr val="bg1">
                    <a:lumMod val="75000"/>
                  </a:schemeClr>
                </a:solidFill>
                <a:latin typeface="Calibri" pitchFamily="34" charset="0"/>
                <a:cs typeface="Arial" charset="0"/>
              </a:rPr>
              <a:t>	- Adduct-forming agents</a:t>
            </a:r>
          </a:p>
          <a:p>
            <a:pPr marL="266700" indent="-266700">
              <a:lnSpc>
                <a:spcPts val="2000"/>
              </a:lnSpc>
              <a:spcBef>
                <a:spcPct val="50000"/>
              </a:spcBef>
              <a:tabLst>
                <a:tab pos="1079500" algn="l"/>
              </a:tabLst>
              <a:defRPr/>
            </a:pPr>
            <a:r>
              <a:rPr lang="en-US" sz="2400" dirty="0">
                <a:solidFill>
                  <a:schemeClr val="bg1">
                    <a:lumMod val="75000"/>
                  </a:schemeClr>
                </a:solidFill>
                <a:latin typeface="Calibri" pitchFamily="34" charset="0"/>
                <a:cs typeface="Arial" charset="0"/>
              </a:rPr>
              <a:t>		- UV-light (thymine </a:t>
            </a:r>
            <a:r>
              <a:rPr lang="en-US" sz="2400" dirty="0" err="1">
                <a:solidFill>
                  <a:schemeClr val="bg1">
                    <a:lumMod val="75000"/>
                  </a:schemeClr>
                </a:solidFill>
                <a:latin typeface="Calibri" pitchFamily="34" charset="0"/>
                <a:cs typeface="Arial" charset="0"/>
              </a:rPr>
              <a:t>dimers</a:t>
            </a:r>
            <a:r>
              <a:rPr lang="en-US" sz="2400" dirty="0">
                <a:solidFill>
                  <a:schemeClr val="bg1">
                    <a:lumMod val="75000"/>
                  </a:schemeClr>
                </a:solidFill>
                <a:latin typeface="Calibri" pitchFamily="34" charset="0"/>
                <a:cs typeface="Arial" charset="0"/>
              </a:rPr>
              <a:t>)</a:t>
            </a:r>
          </a:p>
          <a:p>
            <a:pPr marL="266700" indent="-266700">
              <a:lnSpc>
                <a:spcPts val="2000"/>
              </a:lnSpc>
              <a:spcBef>
                <a:spcPct val="50000"/>
              </a:spcBef>
              <a:tabLst>
                <a:tab pos="1079500" algn="l"/>
              </a:tabLst>
              <a:defRPr/>
            </a:pPr>
            <a:r>
              <a:rPr lang="en-US" sz="2400" dirty="0">
                <a:solidFill>
                  <a:schemeClr val="bg1">
                    <a:lumMod val="75000"/>
                  </a:schemeClr>
                </a:solidFill>
                <a:latin typeface="Calibri" pitchFamily="34" charset="0"/>
                <a:cs typeface="Arial" charset="0"/>
              </a:rPr>
              <a:t>		- Ionizing radiation</a:t>
            </a:r>
            <a:endParaRPr lang="nl-NL" sz="2400" dirty="0">
              <a:solidFill>
                <a:schemeClr val="bg1">
                  <a:lumMod val="75000"/>
                </a:schemeClr>
              </a:solidFill>
              <a:latin typeface="Calibri" pitchFamily="34" charset="0"/>
              <a:cs typeface="Arial" charset="0"/>
            </a:endParaRPr>
          </a:p>
        </p:txBody>
      </p:sp>
      <p:sp>
        <p:nvSpPr>
          <p:cNvPr id="4" name="Text Box 5"/>
          <p:cNvSpPr txBox="1">
            <a:spLocks noChangeArrowheads="1"/>
          </p:cNvSpPr>
          <p:nvPr/>
        </p:nvSpPr>
        <p:spPr bwMode="auto">
          <a:xfrm>
            <a:off x="793612" y="1070871"/>
            <a:ext cx="1928813" cy="564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981075"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981075"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981075"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981075"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981075"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9pPr>
          </a:lstStyle>
          <a:p>
            <a:pPr eaLnBrk="1" hangingPunct="1">
              <a:lnSpc>
                <a:spcPts val="2000"/>
              </a:lnSpc>
              <a:spcBef>
                <a:spcPct val="50000"/>
              </a:spcBef>
            </a:pPr>
            <a:r>
              <a:rPr lang="nl-NL" altLang="nl-NL" sz="2400" b="1" dirty="0">
                <a:solidFill>
                  <a:srgbClr val="FF0000"/>
                </a:solidFill>
                <a:latin typeface="Calibri" panose="020F0502020204030204" pitchFamily="34" charset="0"/>
              </a:rPr>
              <a:t>1</a:t>
            </a:r>
          </a:p>
          <a:p>
            <a:pPr eaLnBrk="1" hangingPunct="1">
              <a:lnSpc>
                <a:spcPts val="2000"/>
              </a:lnSpc>
              <a:spcBef>
                <a:spcPct val="50000"/>
              </a:spcBef>
            </a:pPr>
            <a:r>
              <a:rPr lang="nl-NL" altLang="nl-NL" sz="2400" b="1" dirty="0">
                <a:solidFill>
                  <a:srgbClr val="FF0000"/>
                </a:solidFill>
                <a:latin typeface="Calibri" panose="020F0502020204030204" pitchFamily="34" charset="0"/>
              </a:rPr>
              <a:t>2</a:t>
            </a: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3</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4</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5</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6</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	7</a:t>
            </a: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	8</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9</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10</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11</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15_T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2155825"/>
            <a:ext cx="9015413"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 Box 3"/>
          <p:cNvSpPr txBox="1">
            <a:spLocks noChangeArrowheads="1"/>
          </p:cNvSpPr>
          <p:nvPr/>
        </p:nvSpPr>
        <p:spPr bwMode="auto">
          <a:xfrm>
            <a:off x="512763" y="328613"/>
            <a:ext cx="82375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400" b="1" dirty="0" smtClean="0">
                <a:solidFill>
                  <a:srgbClr val="FF6600"/>
                </a:solidFill>
                <a:latin typeface="Calibri" panose="020F0502020204030204" pitchFamily="34" charset="0"/>
              </a:rPr>
              <a:t>Repeat sequences are hotspots for DNA mutation, e.g. replication slippage.</a:t>
            </a:r>
            <a:endParaRPr lang="nl-NL" altLang="nl-NL" sz="2400" b="1" dirty="0">
              <a:solidFill>
                <a:srgbClr val="FF6600"/>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8"/>
          <p:cNvSpPr>
            <a:spLocks noGrp="1" noChangeArrowheads="1"/>
          </p:cNvSpPr>
          <p:nvPr>
            <p:ph type="title"/>
          </p:nvPr>
        </p:nvSpPr>
        <p:spPr>
          <a:xfrm>
            <a:off x="6723063" y="203200"/>
            <a:ext cx="2271712" cy="1031875"/>
          </a:xfrm>
        </p:spPr>
        <p:txBody>
          <a:bodyPr/>
          <a:lstStyle/>
          <a:p>
            <a:pPr eaLnBrk="1" hangingPunct="1"/>
            <a:r>
              <a:rPr lang="en-US" altLang="nl-NL" sz="3200" b="1" dirty="0" smtClean="0">
                <a:solidFill>
                  <a:srgbClr val="FF6600"/>
                </a:solidFill>
                <a:latin typeface="Calibri" panose="020F0502020204030204" pitchFamily="34" charset="0"/>
              </a:rPr>
              <a:t>Replication</a:t>
            </a:r>
            <a:r>
              <a:rPr lang="en-US" altLang="nl-NL" sz="3200" dirty="0" smtClean="0">
                <a:solidFill>
                  <a:srgbClr val="003399"/>
                </a:solidFill>
                <a:latin typeface="Calibri" panose="020F0502020204030204" pitchFamily="34" charset="0"/>
              </a:rPr>
              <a:t> </a:t>
            </a:r>
            <a:r>
              <a:rPr lang="en-US" altLang="nl-NL" sz="3200" b="1" dirty="0" smtClean="0">
                <a:solidFill>
                  <a:srgbClr val="FF6600"/>
                </a:solidFill>
                <a:latin typeface="Calibri" panose="020F0502020204030204" pitchFamily="34" charset="0"/>
              </a:rPr>
              <a:t>slippage</a:t>
            </a:r>
            <a:endParaRPr lang="nl-NL" altLang="nl-NL" sz="3200" b="1" dirty="0" smtClean="0">
              <a:solidFill>
                <a:srgbClr val="FF6600"/>
              </a:solidFill>
              <a:latin typeface="Calibri" panose="020F0502020204030204" pitchFamily="34" charset="0"/>
            </a:endParaRPr>
          </a:p>
        </p:txBody>
      </p:sp>
      <p:pic>
        <p:nvPicPr>
          <p:cNvPr id="11267" name="Picture 7" descr="Ch7F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36513"/>
            <a:ext cx="6111875" cy="681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hthoek 1"/>
          <p:cNvSpPr/>
          <p:nvPr/>
        </p:nvSpPr>
        <p:spPr>
          <a:xfrm>
            <a:off x="6419088" y="6633031"/>
            <a:ext cx="2724912" cy="215444"/>
          </a:xfrm>
          <a:prstGeom prst="rect">
            <a:avLst/>
          </a:prstGeom>
        </p:spPr>
        <p:txBody>
          <a:bodyPr wrap="square">
            <a:spAutoFit/>
          </a:bodyPr>
          <a:lstStyle/>
          <a:p>
            <a:r>
              <a:rPr lang="nl-NL" sz="800" dirty="0"/>
              <a:t>http://www.web-books.com/MoBio/Free/Ch7F3.htm</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4"/>
          <p:cNvSpPr txBox="1">
            <a:spLocks noChangeArrowheads="1"/>
          </p:cNvSpPr>
          <p:nvPr/>
        </p:nvSpPr>
        <p:spPr bwMode="auto">
          <a:xfrm>
            <a:off x="1284288" y="134248"/>
            <a:ext cx="6986587" cy="6591548"/>
          </a:xfrm>
          <a:prstGeom prst="rect">
            <a:avLst/>
          </a:prstGeom>
          <a:noFill/>
          <a:ln w="9525">
            <a:noFill/>
            <a:miter lim="800000"/>
            <a:headEnd/>
            <a:tailEnd/>
          </a:ln>
          <a:effectLst/>
        </p:spPr>
        <p:txBody>
          <a:bodyPr>
            <a:spAutoFit/>
          </a:bodyPr>
          <a:lstStyle/>
          <a:p>
            <a:pPr marL="266700" indent="-266700">
              <a:spcBef>
                <a:spcPct val="50000"/>
              </a:spcBef>
              <a:tabLst>
                <a:tab pos="1079500" algn="l"/>
              </a:tabLst>
              <a:defRPr/>
            </a:pPr>
            <a:r>
              <a:rPr lang="en-US" sz="2800" b="1" dirty="0">
                <a:solidFill>
                  <a:srgbClr val="FF6600"/>
                </a:solidFill>
                <a:latin typeface="Calibri" pitchFamily="34" charset="0"/>
                <a:cs typeface="Arial" charset="0"/>
              </a:rPr>
              <a:t>Mutations can be caused by:</a:t>
            </a:r>
          </a:p>
          <a:p>
            <a:pPr marL="266700" indent="-266700">
              <a:lnSpc>
                <a:spcPts val="2000"/>
              </a:lnSpc>
              <a:spcBef>
                <a:spcPct val="50000"/>
              </a:spcBef>
              <a:tabLst>
                <a:tab pos="1079500" algn="l"/>
              </a:tabLst>
              <a:defRPr/>
            </a:pPr>
            <a:endParaRPr lang="en-US" sz="1000" b="1" dirty="0">
              <a:solidFill>
                <a:schemeClr val="accent2"/>
              </a:solidFill>
              <a:latin typeface="Calibri" pitchFamily="34" charset="0"/>
              <a:cs typeface="Arial" charset="0"/>
            </a:endParaRPr>
          </a:p>
          <a:p>
            <a:pPr marL="266700" indent="-266700">
              <a:lnSpc>
                <a:spcPts val="2000"/>
              </a:lnSpc>
              <a:spcBef>
                <a:spcPct val="50000"/>
              </a:spcBef>
              <a:buFontTx/>
              <a:buChar char="•"/>
              <a:tabLst>
                <a:tab pos="1079500" algn="l"/>
              </a:tabLst>
              <a:defRPr/>
            </a:pPr>
            <a:r>
              <a:rPr lang="en-US" sz="2400" dirty="0">
                <a:latin typeface="Calibri" pitchFamily="34" charset="0"/>
                <a:cs typeface="Arial" charset="0"/>
              </a:rPr>
              <a:t>Replication errors / slippage</a:t>
            </a:r>
          </a:p>
          <a:p>
            <a:pPr marL="266700" indent="-266700">
              <a:lnSpc>
                <a:spcPts val="2000"/>
              </a:lnSpc>
              <a:spcBef>
                <a:spcPct val="50000"/>
              </a:spcBef>
              <a:buFontTx/>
              <a:buChar char="•"/>
              <a:tabLst>
                <a:tab pos="1079500" algn="l"/>
              </a:tabLst>
              <a:defRPr/>
            </a:pPr>
            <a:r>
              <a:rPr lang="en-US" sz="2400" dirty="0">
                <a:latin typeface="Calibri" pitchFamily="34" charset="0"/>
                <a:cs typeface="Arial" charset="0"/>
              </a:rPr>
              <a:t>Oxidative damage (reactive oxygen species)</a:t>
            </a:r>
          </a:p>
          <a:p>
            <a:pPr marL="266700" indent="-266700">
              <a:lnSpc>
                <a:spcPts val="2000"/>
              </a:lnSpc>
              <a:spcBef>
                <a:spcPct val="50000"/>
              </a:spcBef>
              <a:buFontTx/>
              <a:buChar char="•"/>
              <a:tabLst>
                <a:tab pos="1079500" algn="l"/>
              </a:tabLst>
              <a:defRPr/>
            </a:pPr>
            <a:r>
              <a:rPr lang="en-US" sz="2400" dirty="0" smtClean="0">
                <a:solidFill>
                  <a:schemeClr val="bg1">
                    <a:lumMod val="75000"/>
                  </a:schemeClr>
                </a:solidFill>
                <a:latin typeface="Calibri" pitchFamily="34" charset="0"/>
                <a:cs typeface="Arial" charset="0"/>
              </a:rPr>
              <a:t>Transposons</a:t>
            </a:r>
          </a:p>
          <a:p>
            <a:pPr marL="266700" indent="-266700">
              <a:lnSpc>
                <a:spcPts val="2000"/>
              </a:lnSpc>
              <a:spcBef>
                <a:spcPct val="50000"/>
              </a:spcBef>
              <a:buFontTx/>
              <a:buChar char="•"/>
              <a:tabLst>
                <a:tab pos="1079500" algn="l"/>
              </a:tabLst>
              <a:defRPr/>
            </a:pPr>
            <a:r>
              <a:rPr lang="en-US" sz="2400" dirty="0" smtClean="0">
                <a:solidFill>
                  <a:schemeClr val="bg1">
                    <a:lumMod val="75000"/>
                  </a:schemeClr>
                </a:solidFill>
                <a:latin typeface="Calibri" pitchFamily="34" charset="0"/>
                <a:cs typeface="Arial" charset="0"/>
              </a:rPr>
              <a:t>Viruses</a:t>
            </a:r>
            <a:endParaRPr lang="en-US" sz="2400" dirty="0">
              <a:solidFill>
                <a:schemeClr val="bg1">
                  <a:lumMod val="75000"/>
                </a:schemeClr>
              </a:solidFill>
              <a:latin typeface="Calibri" pitchFamily="34" charset="0"/>
              <a:cs typeface="Arial" charset="0"/>
            </a:endParaRPr>
          </a:p>
          <a:p>
            <a:pPr marL="266700" indent="-266700">
              <a:lnSpc>
                <a:spcPts val="2000"/>
              </a:lnSpc>
              <a:spcBef>
                <a:spcPct val="50000"/>
              </a:spcBef>
              <a:buFontTx/>
              <a:buChar char="•"/>
              <a:tabLst>
                <a:tab pos="1079500" algn="l"/>
              </a:tabLst>
              <a:defRPr/>
            </a:pPr>
            <a:r>
              <a:rPr lang="en-US" sz="2400" dirty="0" err="1">
                <a:solidFill>
                  <a:schemeClr val="bg1">
                    <a:lumMod val="75000"/>
                  </a:schemeClr>
                </a:solidFill>
                <a:latin typeface="Calibri" pitchFamily="34" charset="0"/>
                <a:cs typeface="Arial" charset="0"/>
              </a:rPr>
              <a:t>Tautomeric</a:t>
            </a:r>
            <a:r>
              <a:rPr lang="en-US" sz="2400" dirty="0">
                <a:solidFill>
                  <a:schemeClr val="bg1">
                    <a:lumMod val="75000"/>
                  </a:schemeClr>
                </a:solidFill>
                <a:latin typeface="Calibri" pitchFamily="34" charset="0"/>
                <a:cs typeface="Arial" charset="0"/>
              </a:rPr>
              <a:t> shifts</a:t>
            </a:r>
          </a:p>
          <a:p>
            <a:pPr marL="266700" indent="-266700">
              <a:lnSpc>
                <a:spcPts val="2000"/>
              </a:lnSpc>
              <a:spcBef>
                <a:spcPct val="50000"/>
              </a:spcBef>
              <a:buFontTx/>
              <a:buChar char="•"/>
              <a:tabLst>
                <a:tab pos="1079500" algn="l"/>
              </a:tabLst>
              <a:defRPr/>
            </a:pPr>
            <a:r>
              <a:rPr lang="en-US" sz="2400" dirty="0" err="1">
                <a:solidFill>
                  <a:schemeClr val="bg1">
                    <a:lumMod val="75000"/>
                  </a:schemeClr>
                </a:solidFill>
                <a:latin typeface="Calibri" pitchFamily="34" charset="0"/>
                <a:cs typeface="Arial" charset="0"/>
              </a:rPr>
              <a:t>Depurination</a:t>
            </a:r>
            <a:r>
              <a:rPr lang="en-US" sz="2400" dirty="0">
                <a:solidFill>
                  <a:schemeClr val="bg1">
                    <a:lumMod val="75000"/>
                  </a:schemeClr>
                </a:solidFill>
                <a:latin typeface="Calibri" pitchFamily="34" charset="0"/>
                <a:cs typeface="Arial" charset="0"/>
              </a:rPr>
              <a:t> and </a:t>
            </a:r>
            <a:r>
              <a:rPr lang="en-US" sz="2400" dirty="0" err="1">
                <a:solidFill>
                  <a:schemeClr val="bg1">
                    <a:lumMod val="75000"/>
                  </a:schemeClr>
                </a:solidFill>
                <a:latin typeface="Calibri" pitchFamily="34" charset="0"/>
                <a:cs typeface="Arial" charset="0"/>
              </a:rPr>
              <a:t>deamination</a:t>
            </a:r>
            <a:endParaRPr lang="en-US" sz="2400" dirty="0">
              <a:solidFill>
                <a:schemeClr val="bg1">
                  <a:lumMod val="75000"/>
                </a:schemeClr>
              </a:solidFill>
              <a:latin typeface="Calibri" pitchFamily="34" charset="0"/>
              <a:cs typeface="Arial" charset="0"/>
            </a:endParaRPr>
          </a:p>
          <a:p>
            <a:pPr marL="266700" indent="-266700">
              <a:lnSpc>
                <a:spcPts val="2000"/>
              </a:lnSpc>
              <a:spcBef>
                <a:spcPct val="50000"/>
              </a:spcBef>
              <a:buFontTx/>
              <a:buChar char="•"/>
              <a:tabLst>
                <a:tab pos="1079500" algn="l"/>
              </a:tabLst>
              <a:defRPr/>
            </a:pPr>
            <a:r>
              <a:rPr lang="en-US" sz="2400" dirty="0">
                <a:solidFill>
                  <a:schemeClr val="bg1">
                    <a:lumMod val="75000"/>
                  </a:schemeClr>
                </a:solidFill>
                <a:latin typeface="Calibri" pitchFamily="34" charset="0"/>
                <a:cs typeface="Arial" charset="0"/>
              </a:rPr>
              <a:t>Chemicals and radiation</a:t>
            </a:r>
          </a:p>
          <a:p>
            <a:pPr marL="266700" indent="-266700">
              <a:lnSpc>
                <a:spcPts val="2000"/>
              </a:lnSpc>
              <a:spcBef>
                <a:spcPct val="50000"/>
              </a:spcBef>
              <a:tabLst>
                <a:tab pos="1079500" algn="l"/>
              </a:tabLst>
              <a:defRPr/>
            </a:pPr>
            <a:r>
              <a:rPr lang="en-US" sz="2400" dirty="0">
                <a:solidFill>
                  <a:schemeClr val="bg1">
                    <a:lumMod val="75000"/>
                  </a:schemeClr>
                </a:solidFill>
                <a:latin typeface="Calibri" pitchFamily="34" charset="0"/>
                <a:cs typeface="Arial" charset="0"/>
              </a:rPr>
              <a:t>		- Base analogs</a:t>
            </a:r>
          </a:p>
          <a:p>
            <a:pPr marL="266700" indent="-266700">
              <a:lnSpc>
                <a:spcPts val="2000"/>
              </a:lnSpc>
              <a:spcBef>
                <a:spcPct val="50000"/>
              </a:spcBef>
              <a:tabLst>
                <a:tab pos="1079500" algn="l"/>
              </a:tabLst>
              <a:defRPr/>
            </a:pPr>
            <a:r>
              <a:rPr lang="en-US" sz="2400" dirty="0">
                <a:solidFill>
                  <a:schemeClr val="bg1">
                    <a:lumMod val="75000"/>
                  </a:schemeClr>
                </a:solidFill>
                <a:latin typeface="Calibri" pitchFamily="34" charset="0"/>
                <a:cs typeface="Arial" charset="0"/>
              </a:rPr>
              <a:t>		- </a:t>
            </a:r>
            <a:r>
              <a:rPr lang="en-US" sz="2400" dirty="0" err="1">
                <a:solidFill>
                  <a:schemeClr val="bg1">
                    <a:lumMod val="75000"/>
                  </a:schemeClr>
                </a:solidFill>
                <a:latin typeface="Calibri" pitchFamily="34" charset="0"/>
                <a:cs typeface="Arial" charset="0"/>
              </a:rPr>
              <a:t>Alkylating</a:t>
            </a:r>
            <a:r>
              <a:rPr lang="en-US" sz="2400" dirty="0">
                <a:solidFill>
                  <a:schemeClr val="bg1">
                    <a:lumMod val="75000"/>
                  </a:schemeClr>
                </a:solidFill>
                <a:latin typeface="Calibri" pitchFamily="34" charset="0"/>
                <a:cs typeface="Arial" charset="0"/>
              </a:rPr>
              <a:t> agents</a:t>
            </a:r>
          </a:p>
          <a:p>
            <a:pPr marL="266700" indent="-266700">
              <a:lnSpc>
                <a:spcPts val="2000"/>
              </a:lnSpc>
              <a:spcBef>
                <a:spcPct val="50000"/>
              </a:spcBef>
              <a:tabLst>
                <a:tab pos="1079500" algn="l"/>
              </a:tabLst>
              <a:defRPr/>
            </a:pPr>
            <a:r>
              <a:rPr lang="en-US" sz="2400" dirty="0">
                <a:solidFill>
                  <a:schemeClr val="bg1">
                    <a:lumMod val="75000"/>
                  </a:schemeClr>
                </a:solidFill>
                <a:latin typeface="Calibri" pitchFamily="34" charset="0"/>
                <a:cs typeface="Arial" charset="0"/>
              </a:rPr>
              <a:t>		- Intercalating agents (</a:t>
            </a:r>
            <a:r>
              <a:rPr lang="en-US" sz="2400" dirty="0" smtClean="0">
                <a:solidFill>
                  <a:schemeClr val="bg1">
                    <a:lumMod val="75000"/>
                  </a:schemeClr>
                </a:solidFill>
                <a:latin typeface="Calibri" pitchFamily="34" charset="0"/>
                <a:cs typeface="Arial" charset="0"/>
              </a:rPr>
              <a:t>dyes)</a:t>
            </a:r>
          </a:p>
          <a:p>
            <a:pPr marL="266700" indent="-266700">
              <a:lnSpc>
                <a:spcPts val="2000"/>
              </a:lnSpc>
              <a:spcBef>
                <a:spcPct val="50000"/>
              </a:spcBef>
              <a:tabLst>
                <a:tab pos="1079500" algn="l"/>
              </a:tabLst>
              <a:defRPr/>
            </a:pPr>
            <a:r>
              <a:rPr lang="en-US" sz="2400" dirty="0" smtClean="0">
                <a:solidFill>
                  <a:schemeClr val="bg1">
                    <a:lumMod val="75000"/>
                  </a:schemeClr>
                </a:solidFill>
                <a:latin typeface="Calibri" pitchFamily="34" charset="0"/>
                <a:cs typeface="Arial" charset="0"/>
              </a:rPr>
              <a:t>	</a:t>
            </a:r>
            <a:r>
              <a:rPr lang="en-US" sz="2400" dirty="0">
                <a:solidFill>
                  <a:schemeClr val="bg1">
                    <a:lumMod val="75000"/>
                  </a:schemeClr>
                </a:solidFill>
                <a:latin typeface="Calibri" pitchFamily="34" charset="0"/>
                <a:cs typeface="Arial" charset="0"/>
              </a:rPr>
              <a:t>	- Adduct-forming agents</a:t>
            </a:r>
          </a:p>
          <a:p>
            <a:pPr marL="266700" indent="-266700">
              <a:lnSpc>
                <a:spcPts val="2000"/>
              </a:lnSpc>
              <a:spcBef>
                <a:spcPct val="50000"/>
              </a:spcBef>
              <a:tabLst>
                <a:tab pos="1079500" algn="l"/>
              </a:tabLst>
              <a:defRPr/>
            </a:pPr>
            <a:r>
              <a:rPr lang="en-US" sz="2400" dirty="0">
                <a:solidFill>
                  <a:schemeClr val="bg1">
                    <a:lumMod val="75000"/>
                  </a:schemeClr>
                </a:solidFill>
                <a:latin typeface="Calibri" pitchFamily="34" charset="0"/>
                <a:cs typeface="Arial" charset="0"/>
              </a:rPr>
              <a:t>		- UV-light (thymine </a:t>
            </a:r>
            <a:r>
              <a:rPr lang="en-US" sz="2400" dirty="0" err="1">
                <a:solidFill>
                  <a:schemeClr val="bg1">
                    <a:lumMod val="75000"/>
                  </a:schemeClr>
                </a:solidFill>
                <a:latin typeface="Calibri" pitchFamily="34" charset="0"/>
                <a:cs typeface="Arial" charset="0"/>
              </a:rPr>
              <a:t>dimers</a:t>
            </a:r>
            <a:r>
              <a:rPr lang="en-US" sz="2400" dirty="0">
                <a:solidFill>
                  <a:schemeClr val="bg1">
                    <a:lumMod val="75000"/>
                  </a:schemeClr>
                </a:solidFill>
                <a:latin typeface="Calibri" pitchFamily="34" charset="0"/>
                <a:cs typeface="Arial" charset="0"/>
              </a:rPr>
              <a:t>)</a:t>
            </a:r>
          </a:p>
          <a:p>
            <a:pPr marL="266700" indent="-266700">
              <a:lnSpc>
                <a:spcPts val="2000"/>
              </a:lnSpc>
              <a:spcBef>
                <a:spcPct val="50000"/>
              </a:spcBef>
              <a:tabLst>
                <a:tab pos="1079500" algn="l"/>
              </a:tabLst>
              <a:defRPr/>
            </a:pPr>
            <a:r>
              <a:rPr lang="en-US" sz="2400" dirty="0">
                <a:solidFill>
                  <a:schemeClr val="bg1">
                    <a:lumMod val="75000"/>
                  </a:schemeClr>
                </a:solidFill>
                <a:latin typeface="Calibri" pitchFamily="34" charset="0"/>
                <a:cs typeface="Arial" charset="0"/>
              </a:rPr>
              <a:t>		- Ionizing radiation</a:t>
            </a:r>
            <a:endParaRPr lang="nl-NL" sz="2400" dirty="0">
              <a:solidFill>
                <a:schemeClr val="bg1">
                  <a:lumMod val="75000"/>
                </a:schemeClr>
              </a:solidFill>
              <a:latin typeface="Calibri" pitchFamily="34" charset="0"/>
              <a:cs typeface="Arial" charset="0"/>
            </a:endParaRPr>
          </a:p>
        </p:txBody>
      </p:sp>
      <p:sp>
        <p:nvSpPr>
          <p:cNvPr id="4" name="Text Box 5"/>
          <p:cNvSpPr txBox="1">
            <a:spLocks noChangeArrowheads="1"/>
          </p:cNvSpPr>
          <p:nvPr/>
        </p:nvSpPr>
        <p:spPr bwMode="auto">
          <a:xfrm>
            <a:off x="793612" y="1100689"/>
            <a:ext cx="1928813" cy="564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981075"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981075"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981075"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981075"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981075"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9pPr>
          </a:lstStyle>
          <a:p>
            <a:pPr eaLnBrk="1" hangingPunct="1">
              <a:lnSpc>
                <a:spcPts val="2000"/>
              </a:lnSpc>
              <a:spcBef>
                <a:spcPct val="50000"/>
              </a:spcBef>
            </a:pPr>
            <a:r>
              <a:rPr lang="nl-NL" altLang="nl-NL" sz="2400" b="1" dirty="0">
                <a:solidFill>
                  <a:srgbClr val="FF0000"/>
                </a:solidFill>
                <a:latin typeface="Calibri" panose="020F0502020204030204" pitchFamily="34" charset="0"/>
              </a:rPr>
              <a:t>1</a:t>
            </a:r>
          </a:p>
          <a:p>
            <a:pPr eaLnBrk="1" hangingPunct="1">
              <a:lnSpc>
                <a:spcPts val="2000"/>
              </a:lnSpc>
              <a:spcBef>
                <a:spcPct val="50000"/>
              </a:spcBef>
            </a:pPr>
            <a:r>
              <a:rPr lang="nl-NL" altLang="nl-NL" sz="2400" b="1" dirty="0">
                <a:solidFill>
                  <a:srgbClr val="FF0000"/>
                </a:solidFill>
                <a:latin typeface="Calibri" panose="020F0502020204030204" pitchFamily="34" charset="0"/>
              </a:rPr>
              <a:t>2</a:t>
            </a: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3</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4</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5</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6</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	7</a:t>
            </a: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	8</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9</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10</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11</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12</a:t>
            </a:r>
          </a:p>
        </p:txBody>
      </p:sp>
    </p:spTree>
    <p:extLst>
      <p:ext uri="{BB962C8B-B14F-4D97-AF65-F5344CB8AC3E}">
        <p14:creationId xmlns:p14="http://schemas.microsoft.com/office/powerpoint/2010/main" val="9571729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lum/>
            <a:alphaModFix/>
          </a:blip>
          <a:srcRect/>
          <a:stretch>
            <a:fillRect/>
          </a:stretch>
        </p:blipFill>
        <p:spPr>
          <a:xfrm>
            <a:off x="776612" y="1187097"/>
            <a:ext cx="6726477" cy="5085956"/>
          </a:xfrm>
          <a:prstGeom prst="rect">
            <a:avLst/>
          </a:prstGeom>
          <a:noFill/>
          <a:ln>
            <a:noFill/>
          </a:ln>
        </p:spPr>
      </p:pic>
      <p:sp>
        <p:nvSpPr>
          <p:cNvPr id="5" name="Freeform 4"/>
          <p:cNvSpPr/>
          <p:nvPr/>
        </p:nvSpPr>
        <p:spPr>
          <a:xfrm>
            <a:off x="467544" y="301195"/>
            <a:ext cx="7560840" cy="154362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spAutoFit/>
          </a:bodyPr>
          <a:lstStyle/>
          <a:p>
            <a:pPr marL="266400" marR="0" lvl="0" indent="-266400" algn="l" rtl="0" hangingPunct="1">
              <a:lnSpc>
                <a:spcPct val="100000"/>
              </a:lnSpc>
              <a:spcBef>
                <a:spcPts val="1749"/>
              </a:spcBef>
              <a:spcAft>
                <a:spcPts val="0"/>
              </a:spcAft>
              <a:buNone/>
              <a:tabLst>
                <a:tab pos="266400" algn="l"/>
                <a:tab pos="1180800" algn="l"/>
                <a:tab pos="2095200" algn="l"/>
                <a:tab pos="3009599" algn="l"/>
                <a:tab pos="3924000" algn="l"/>
                <a:tab pos="4838400" algn="l"/>
                <a:tab pos="5752799" algn="l"/>
                <a:tab pos="6667199" algn="l"/>
                <a:tab pos="7581600" algn="l"/>
                <a:tab pos="8496000" algn="l"/>
                <a:tab pos="9410400" algn="l"/>
                <a:tab pos="10324800" algn="l"/>
              </a:tabLst>
            </a:pPr>
            <a:r>
              <a:rPr lang="en-US" sz="4000" b="1" i="0" u="none" strike="noStrike" baseline="0" dirty="0" smtClean="0">
                <a:ln>
                  <a:noFill/>
                </a:ln>
                <a:solidFill>
                  <a:srgbClr val="FF6600"/>
                </a:solidFill>
                <a:latin typeface="Calibri" panose="020F0502020204030204" pitchFamily="34" charset="0"/>
                <a:ea typeface="Arial" pitchFamily="2"/>
                <a:cs typeface="Calibri" panose="020F0502020204030204" pitchFamily="34" charset="0"/>
              </a:rPr>
              <a:t>Oxidative damage</a:t>
            </a:r>
            <a:r>
              <a:rPr lang="en-US" sz="4000" b="1" i="0" u="none" strike="noStrike" dirty="0" smtClean="0">
                <a:ln>
                  <a:noFill/>
                </a:ln>
                <a:solidFill>
                  <a:srgbClr val="FF6600"/>
                </a:solidFill>
                <a:latin typeface="Calibri" panose="020F0502020204030204" pitchFamily="34" charset="0"/>
                <a:ea typeface="Arial" pitchFamily="2"/>
                <a:cs typeface="Calibri" panose="020F0502020204030204" pitchFamily="34" charset="0"/>
              </a:rPr>
              <a:t>: </a:t>
            </a:r>
            <a:r>
              <a:rPr lang="en-US" sz="4000" b="1" i="0" u="none" strike="noStrike" baseline="0" dirty="0" err="1" smtClean="0">
                <a:ln>
                  <a:noFill/>
                </a:ln>
                <a:solidFill>
                  <a:srgbClr val="FF6600"/>
                </a:solidFill>
                <a:latin typeface="Calibri" panose="020F0502020204030204" pitchFamily="34" charset="0"/>
                <a:ea typeface="Arial" pitchFamily="2"/>
                <a:cs typeface="Calibri" panose="020F0502020204030204" pitchFamily="34" charset="0"/>
              </a:rPr>
              <a:t>Vrije</a:t>
            </a:r>
            <a:r>
              <a:rPr lang="en-US" sz="4000" b="1" i="0" u="none" strike="noStrike" baseline="0" dirty="0" smtClean="0">
                <a:ln>
                  <a:noFill/>
                </a:ln>
                <a:solidFill>
                  <a:srgbClr val="FF6600"/>
                </a:solidFill>
                <a:latin typeface="Calibri" panose="020F0502020204030204" pitchFamily="34" charset="0"/>
                <a:ea typeface="Arial" pitchFamily="2"/>
                <a:cs typeface="Calibri" panose="020F0502020204030204" pitchFamily="34" charset="0"/>
              </a:rPr>
              <a:t> </a:t>
            </a:r>
            <a:r>
              <a:rPr lang="en-US" sz="4000" b="1" i="0" u="none" strike="noStrike" baseline="0" dirty="0" err="1" smtClean="0">
                <a:ln>
                  <a:noFill/>
                </a:ln>
                <a:solidFill>
                  <a:srgbClr val="FF6600"/>
                </a:solidFill>
                <a:latin typeface="Calibri" panose="020F0502020204030204" pitchFamily="34" charset="0"/>
                <a:ea typeface="Arial" pitchFamily="2"/>
                <a:cs typeface="Calibri" panose="020F0502020204030204" pitchFamily="34" charset="0"/>
              </a:rPr>
              <a:t>radicalen</a:t>
            </a:r>
            <a:endParaRPr lang="en-US" sz="4000" b="1" i="0" u="none" strike="noStrike" baseline="0" dirty="0">
              <a:ln>
                <a:noFill/>
              </a:ln>
              <a:solidFill>
                <a:srgbClr val="FF6600"/>
              </a:solidFill>
              <a:latin typeface="Calibri" panose="020F0502020204030204" pitchFamily="34" charset="0"/>
              <a:ea typeface="Arial" pitchFamily="2"/>
              <a:cs typeface="Calibri" panose="020F0502020204030204" pitchFamily="34" charset="0"/>
            </a:endParaRPr>
          </a:p>
          <a:p>
            <a:pPr marL="266400" marR="0" lvl="0" indent="-266400" algn="l" rtl="0" hangingPunct="1">
              <a:lnSpc>
                <a:spcPct val="100000"/>
              </a:lnSpc>
              <a:spcBef>
                <a:spcPts val="1749"/>
              </a:spcBef>
              <a:spcAft>
                <a:spcPts val="0"/>
              </a:spcAft>
              <a:buNone/>
              <a:tabLst>
                <a:tab pos="266400" algn="l"/>
                <a:tab pos="1180800" algn="l"/>
                <a:tab pos="2095200" algn="l"/>
                <a:tab pos="3009599" algn="l"/>
                <a:tab pos="3924000" algn="l"/>
                <a:tab pos="4838400" algn="l"/>
                <a:tab pos="5752799" algn="l"/>
                <a:tab pos="6667199" algn="l"/>
                <a:tab pos="7581600" algn="l"/>
                <a:tab pos="8496000" algn="l"/>
                <a:tab pos="9410400" algn="l"/>
                <a:tab pos="10324800" algn="l"/>
              </a:tabLst>
            </a:pPr>
            <a:endParaRPr lang="en-US" sz="4000" b="1" i="0" u="none" strike="noStrike" baseline="0" dirty="0">
              <a:ln>
                <a:noFill/>
              </a:ln>
              <a:solidFill>
                <a:srgbClr val="FF6600"/>
              </a:solidFill>
              <a:latin typeface="Calibri" panose="020F0502020204030204" pitchFamily="34" charset="0"/>
              <a:ea typeface="Arial" pitchFamily="2"/>
              <a:cs typeface="Calibri" panose="020F0502020204030204" pitchFamily="34" charset="0"/>
            </a:endParaRPr>
          </a:p>
        </p:txBody>
      </p:sp>
    </p:spTree>
    <p:extLst>
      <p:ext uri="{BB962C8B-B14F-4D97-AF65-F5344CB8AC3E}">
        <p14:creationId xmlns:p14="http://schemas.microsoft.com/office/powerpoint/2010/main" val="3377815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Text Box 6"/>
          <p:cNvSpPr txBox="1">
            <a:spLocks noChangeArrowheads="1"/>
          </p:cNvSpPr>
          <p:nvPr/>
        </p:nvSpPr>
        <p:spPr bwMode="auto">
          <a:xfrm>
            <a:off x="340995" y="4627194"/>
            <a:ext cx="249555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800" b="1" dirty="0">
                <a:solidFill>
                  <a:srgbClr val="FF6600"/>
                </a:solidFill>
                <a:latin typeface="Calibri" panose="020F0502020204030204" pitchFamily="34" charset="0"/>
              </a:rPr>
              <a:t>Autosomal dominant mutation for cataracts</a:t>
            </a:r>
            <a:endParaRPr lang="nl-NL" altLang="nl-NL" sz="2800" b="1" dirty="0">
              <a:solidFill>
                <a:srgbClr val="FF6600"/>
              </a:solidFill>
              <a:latin typeface="Calibri" panose="020F0502020204030204" pitchFamily="34" charset="0"/>
            </a:endParaRPr>
          </a:p>
        </p:txBody>
      </p:sp>
      <p:pic>
        <p:nvPicPr>
          <p:cNvPr id="2" name="Afbeelding 1"/>
          <p:cNvPicPr>
            <a:picLocks noChangeAspect="1"/>
          </p:cNvPicPr>
          <p:nvPr/>
        </p:nvPicPr>
        <p:blipFill rotWithShape="1">
          <a:blip r:embed="rId2"/>
          <a:srcRect b="24883"/>
          <a:stretch/>
        </p:blipFill>
        <p:spPr>
          <a:xfrm>
            <a:off x="938869" y="415607"/>
            <a:ext cx="7296265" cy="3440038"/>
          </a:xfrm>
          <a:prstGeom prst="rect">
            <a:avLst/>
          </a:prstGeom>
        </p:spPr>
      </p:pic>
      <p:sp>
        <p:nvSpPr>
          <p:cNvPr id="3" name="Rechthoek 2"/>
          <p:cNvSpPr/>
          <p:nvPr/>
        </p:nvSpPr>
        <p:spPr>
          <a:xfrm>
            <a:off x="2435066" y="3935684"/>
            <a:ext cx="4572000" cy="215444"/>
          </a:xfrm>
          <a:prstGeom prst="rect">
            <a:avLst/>
          </a:prstGeom>
        </p:spPr>
        <p:txBody>
          <a:bodyPr>
            <a:spAutoFit/>
          </a:bodyPr>
          <a:lstStyle/>
          <a:p>
            <a:r>
              <a:rPr lang="en-US" sz="800" dirty="0"/>
              <a:t>American Journal of </a:t>
            </a:r>
            <a:r>
              <a:rPr lang="en-US" sz="800" dirty="0" smtClean="0"/>
              <a:t>Ophthalmology. Volume </a:t>
            </a:r>
            <a:r>
              <a:rPr lang="en-US" sz="800" dirty="0"/>
              <a:t>141, Issue 4, April 2006, </a:t>
            </a:r>
            <a:r>
              <a:rPr lang="en-US" sz="800" dirty="0" smtClean="0"/>
              <a:t>Page 761</a:t>
            </a:r>
            <a:endParaRPr lang="nl-NL" sz="800" dirty="0"/>
          </a:p>
        </p:txBody>
      </p:sp>
      <p:pic>
        <p:nvPicPr>
          <p:cNvPr id="4" name="Afbeelding 3"/>
          <p:cNvPicPr>
            <a:picLocks noChangeAspect="1"/>
          </p:cNvPicPr>
          <p:nvPr/>
        </p:nvPicPr>
        <p:blipFill>
          <a:blip r:embed="rId3"/>
          <a:stretch>
            <a:fillRect/>
          </a:stretch>
        </p:blipFill>
        <p:spPr>
          <a:xfrm>
            <a:off x="2836545" y="4626763"/>
            <a:ext cx="2448687" cy="1807860"/>
          </a:xfrm>
          <a:prstGeom prst="rect">
            <a:avLst/>
          </a:prstGeom>
        </p:spPr>
      </p:pic>
      <p:sp>
        <p:nvSpPr>
          <p:cNvPr id="5" name="Rechthoek 4"/>
          <p:cNvSpPr/>
          <p:nvPr/>
        </p:nvSpPr>
        <p:spPr>
          <a:xfrm>
            <a:off x="3822515" y="6443294"/>
            <a:ext cx="4315645" cy="215444"/>
          </a:xfrm>
          <a:prstGeom prst="rect">
            <a:avLst/>
          </a:prstGeom>
        </p:spPr>
        <p:txBody>
          <a:bodyPr wrap="square">
            <a:spAutoFit/>
          </a:bodyPr>
          <a:lstStyle/>
          <a:p>
            <a:r>
              <a:rPr lang="nl-NL" sz="800" dirty="0"/>
              <a:t>https://www.z-cataract.net/en/Your-vision/about-cataract.html</a:t>
            </a:r>
          </a:p>
        </p:txBody>
      </p:sp>
      <p:pic>
        <p:nvPicPr>
          <p:cNvPr id="6" name="Afbeelding 5"/>
          <p:cNvPicPr>
            <a:picLocks noChangeAspect="1"/>
          </p:cNvPicPr>
          <p:nvPr/>
        </p:nvPicPr>
        <p:blipFill>
          <a:blip r:embed="rId4"/>
          <a:stretch>
            <a:fillRect/>
          </a:stretch>
        </p:blipFill>
        <p:spPr>
          <a:xfrm>
            <a:off x="5570696" y="4626763"/>
            <a:ext cx="2655294" cy="180786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a:blip r:embed="rId2"/>
          <a:stretch>
            <a:fillRect/>
          </a:stretch>
        </p:blipFill>
        <p:spPr>
          <a:xfrm>
            <a:off x="3140764" y="301195"/>
            <a:ext cx="5695123" cy="4512761"/>
          </a:xfrm>
          <a:prstGeom prst="rect">
            <a:avLst/>
          </a:prstGeom>
        </p:spPr>
      </p:pic>
      <p:sp>
        <p:nvSpPr>
          <p:cNvPr id="3" name="Freeform 4"/>
          <p:cNvSpPr/>
          <p:nvPr/>
        </p:nvSpPr>
        <p:spPr>
          <a:xfrm>
            <a:off x="228599" y="301195"/>
            <a:ext cx="4114801" cy="120251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spAutoFit/>
          </a:bodyPr>
          <a:lstStyle/>
          <a:p>
            <a:pPr marR="0" lvl="0" algn="l" rtl="0" hangingPunct="1">
              <a:lnSpc>
                <a:spcPct val="100000"/>
              </a:lnSpc>
              <a:spcBef>
                <a:spcPts val="1749"/>
              </a:spcBef>
              <a:spcAft>
                <a:spcPts val="0"/>
              </a:spcAft>
              <a:buNone/>
              <a:tabLst>
                <a:tab pos="0" algn="l"/>
                <a:tab pos="1179513" algn="l"/>
                <a:tab pos="2093913" algn="l"/>
                <a:tab pos="3008313" algn="l"/>
                <a:tab pos="3922713" algn="l"/>
                <a:tab pos="4837113" algn="l"/>
                <a:tab pos="5751513" algn="l"/>
                <a:tab pos="6665913" algn="l"/>
                <a:tab pos="7580313" algn="l"/>
                <a:tab pos="8494713" algn="l"/>
                <a:tab pos="9409113" algn="l"/>
                <a:tab pos="10323513" algn="l"/>
              </a:tabLst>
            </a:pPr>
            <a:r>
              <a:rPr lang="en-US" sz="3600" b="1" i="0" u="none" strike="noStrike" baseline="0" dirty="0" smtClean="0">
                <a:ln>
                  <a:noFill/>
                </a:ln>
                <a:solidFill>
                  <a:srgbClr val="FF6600"/>
                </a:solidFill>
                <a:latin typeface="Calibri" panose="020F0502020204030204" pitchFamily="34" charset="0"/>
                <a:ea typeface="Arial" pitchFamily="2"/>
                <a:cs typeface="Calibri" panose="020F0502020204030204" pitchFamily="34" charset="0"/>
              </a:rPr>
              <a:t>Oxidative damage</a:t>
            </a:r>
            <a:r>
              <a:rPr lang="en-US" sz="3600" b="1" i="0" u="none" strike="noStrike" dirty="0" smtClean="0">
                <a:ln>
                  <a:noFill/>
                </a:ln>
                <a:solidFill>
                  <a:srgbClr val="FF6600"/>
                </a:solidFill>
                <a:latin typeface="Calibri" panose="020F0502020204030204" pitchFamily="34" charset="0"/>
                <a:ea typeface="Arial" pitchFamily="2"/>
                <a:cs typeface="Calibri" panose="020F0502020204030204" pitchFamily="34" charset="0"/>
              </a:rPr>
              <a:t>: </a:t>
            </a:r>
            <a:r>
              <a:rPr lang="en-US" sz="3600" b="1" i="0" u="none" strike="noStrike" baseline="0" dirty="0" err="1" smtClean="0">
                <a:ln>
                  <a:noFill/>
                </a:ln>
                <a:solidFill>
                  <a:srgbClr val="FF6600"/>
                </a:solidFill>
                <a:latin typeface="Calibri" panose="020F0502020204030204" pitchFamily="34" charset="0"/>
                <a:ea typeface="Arial" pitchFamily="2"/>
                <a:cs typeface="Calibri" panose="020F0502020204030204" pitchFamily="34" charset="0"/>
              </a:rPr>
              <a:t>Vrije</a:t>
            </a:r>
            <a:r>
              <a:rPr lang="en-US" sz="3600" b="1" i="0" u="none" strike="noStrike" baseline="0" dirty="0" smtClean="0">
                <a:ln>
                  <a:noFill/>
                </a:ln>
                <a:solidFill>
                  <a:srgbClr val="FF6600"/>
                </a:solidFill>
                <a:latin typeface="Calibri" panose="020F0502020204030204" pitchFamily="34" charset="0"/>
                <a:ea typeface="Arial" pitchFamily="2"/>
                <a:cs typeface="Calibri" panose="020F0502020204030204" pitchFamily="34" charset="0"/>
              </a:rPr>
              <a:t> </a:t>
            </a:r>
            <a:r>
              <a:rPr lang="en-US" sz="3600" b="1" i="0" u="none" strike="noStrike" baseline="0" dirty="0" err="1" smtClean="0">
                <a:ln>
                  <a:noFill/>
                </a:ln>
                <a:solidFill>
                  <a:srgbClr val="FF6600"/>
                </a:solidFill>
                <a:latin typeface="Calibri" panose="020F0502020204030204" pitchFamily="34" charset="0"/>
                <a:ea typeface="Arial" pitchFamily="2"/>
                <a:cs typeface="Calibri" panose="020F0502020204030204" pitchFamily="34" charset="0"/>
              </a:rPr>
              <a:t>radicalen</a:t>
            </a:r>
            <a:endParaRPr lang="en-US" sz="3600" b="1" i="0" u="none" strike="noStrike" baseline="0" dirty="0">
              <a:ln>
                <a:noFill/>
              </a:ln>
              <a:solidFill>
                <a:srgbClr val="FF6600"/>
              </a:solidFill>
              <a:latin typeface="Calibri" panose="020F0502020204030204" pitchFamily="34" charset="0"/>
              <a:ea typeface="Arial" pitchFamily="2"/>
              <a:cs typeface="Calibri" panose="020F0502020204030204" pitchFamily="34" charset="0"/>
            </a:endParaRPr>
          </a:p>
        </p:txBody>
      </p:sp>
      <p:pic>
        <p:nvPicPr>
          <p:cNvPr id="2050" name="Picture 2" descr="Afbeeldingsresultaat voor free radicals influence DN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589" y="4373955"/>
            <a:ext cx="3448881" cy="200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411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4"/>
          <p:cNvSpPr txBox="1">
            <a:spLocks noChangeArrowheads="1"/>
          </p:cNvSpPr>
          <p:nvPr/>
        </p:nvSpPr>
        <p:spPr bwMode="auto">
          <a:xfrm>
            <a:off x="1284288" y="227013"/>
            <a:ext cx="6986587" cy="6591548"/>
          </a:xfrm>
          <a:prstGeom prst="rect">
            <a:avLst/>
          </a:prstGeom>
          <a:noFill/>
          <a:ln w="9525">
            <a:noFill/>
            <a:miter lim="800000"/>
            <a:headEnd/>
            <a:tailEnd/>
          </a:ln>
          <a:effectLst/>
        </p:spPr>
        <p:txBody>
          <a:bodyPr>
            <a:spAutoFit/>
          </a:bodyPr>
          <a:lstStyle/>
          <a:p>
            <a:pPr marL="266700" indent="-266700">
              <a:spcBef>
                <a:spcPct val="50000"/>
              </a:spcBef>
              <a:tabLst>
                <a:tab pos="1079500" algn="l"/>
              </a:tabLst>
              <a:defRPr/>
            </a:pPr>
            <a:r>
              <a:rPr lang="en-US" sz="2800" b="1" dirty="0">
                <a:solidFill>
                  <a:srgbClr val="FF6600"/>
                </a:solidFill>
                <a:latin typeface="Calibri" pitchFamily="34" charset="0"/>
                <a:cs typeface="Arial" charset="0"/>
              </a:rPr>
              <a:t>Mutations can be caused by:</a:t>
            </a:r>
          </a:p>
          <a:p>
            <a:pPr marL="266700" indent="-266700">
              <a:lnSpc>
                <a:spcPts val="2000"/>
              </a:lnSpc>
              <a:spcBef>
                <a:spcPct val="50000"/>
              </a:spcBef>
              <a:tabLst>
                <a:tab pos="1079500" algn="l"/>
              </a:tabLst>
              <a:defRPr/>
            </a:pPr>
            <a:endParaRPr lang="en-US" sz="1000" b="1" dirty="0">
              <a:solidFill>
                <a:schemeClr val="accent2"/>
              </a:solidFill>
              <a:latin typeface="Calibri" pitchFamily="34" charset="0"/>
              <a:cs typeface="Arial" charset="0"/>
            </a:endParaRPr>
          </a:p>
          <a:p>
            <a:pPr marL="266700" indent="-266700">
              <a:lnSpc>
                <a:spcPts val="2000"/>
              </a:lnSpc>
              <a:spcBef>
                <a:spcPct val="50000"/>
              </a:spcBef>
              <a:buFontTx/>
              <a:buChar char="•"/>
              <a:tabLst>
                <a:tab pos="1079500" algn="l"/>
              </a:tabLst>
              <a:defRPr/>
            </a:pPr>
            <a:r>
              <a:rPr lang="en-US" sz="2400" dirty="0">
                <a:latin typeface="Calibri" pitchFamily="34" charset="0"/>
                <a:cs typeface="Arial" charset="0"/>
              </a:rPr>
              <a:t>Replication errors / slippage</a:t>
            </a:r>
          </a:p>
          <a:p>
            <a:pPr marL="266700" indent="-266700">
              <a:lnSpc>
                <a:spcPts val="2000"/>
              </a:lnSpc>
              <a:spcBef>
                <a:spcPct val="50000"/>
              </a:spcBef>
              <a:buFontTx/>
              <a:buChar char="•"/>
              <a:tabLst>
                <a:tab pos="1079500" algn="l"/>
              </a:tabLst>
              <a:defRPr/>
            </a:pPr>
            <a:r>
              <a:rPr lang="en-US" sz="2400" dirty="0">
                <a:latin typeface="Calibri" pitchFamily="34" charset="0"/>
                <a:cs typeface="Arial" charset="0"/>
              </a:rPr>
              <a:t>Oxidative damage (reactive oxygen species)</a:t>
            </a:r>
          </a:p>
          <a:p>
            <a:pPr marL="266700" indent="-266700">
              <a:lnSpc>
                <a:spcPts val="2000"/>
              </a:lnSpc>
              <a:spcBef>
                <a:spcPct val="50000"/>
              </a:spcBef>
              <a:buFontTx/>
              <a:buChar char="•"/>
              <a:tabLst>
                <a:tab pos="1079500" algn="l"/>
              </a:tabLst>
              <a:defRPr/>
            </a:pPr>
            <a:r>
              <a:rPr lang="en-US" sz="2400" dirty="0" smtClean="0">
                <a:latin typeface="Calibri" pitchFamily="34" charset="0"/>
                <a:cs typeface="Arial" charset="0"/>
              </a:rPr>
              <a:t>Transposons</a:t>
            </a:r>
          </a:p>
          <a:p>
            <a:pPr marL="266700" indent="-266700">
              <a:lnSpc>
                <a:spcPts val="2000"/>
              </a:lnSpc>
              <a:spcBef>
                <a:spcPct val="50000"/>
              </a:spcBef>
              <a:buFontTx/>
              <a:buChar char="•"/>
              <a:tabLst>
                <a:tab pos="1079500" algn="l"/>
              </a:tabLst>
              <a:defRPr/>
            </a:pPr>
            <a:r>
              <a:rPr lang="en-US" sz="2400" dirty="0" smtClean="0">
                <a:solidFill>
                  <a:schemeClr val="bg1">
                    <a:lumMod val="75000"/>
                  </a:schemeClr>
                </a:solidFill>
                <a:latin typeface="Calibri" pitchFamily="34" charset="0"/>
                <a:cs typeface="Arial" charset="0"/>
              </a:rPr>
              <a:t>Viruses</a:t>
            </a:r>
            <a:endParaRPr lang="en-US" sz="2400" dirty="0">
              <a:solidFill>
                <a:schemeClr val="bg1">
                  <a:lumMod val="75000"/>
                </a:schemeClr>
              </a:solidFill>
              <a:latin typeface="Calibri" pitchFamily="34" charset="0"/>
              <a:cs typeface="Arial" charset="0"/>
            </a:endParaRPr>
          </a:p>
          <a:p>
            <a:pPr marL="266700" indent="-266700">
              <a:lnSpc>
                <a:spcPts val="2000"/>
              </a:lnSpc>
              <a:spcBef>
                <a:spcPct val="50000"/>
              </a:spcBef>
              <a:buFontTx/>
              <a:buChar char="•"/>
              <a:tabLst>
                <a:tab pos="1079500" algn="l"/>
              </a:tabLst>
              <a:defRPr/>
            </a:pPr>
            <a:r>
              <a:rPr lang="en-US" sz="2400" dirty="0" err="1">
                <a:solidFill>
                  <a:schemeClr val="bg1">
                    <a:lumMod val="75000"/>
                  </a:schemeClr>
                </a:solidFill>
                <a:latin typeface="Calibri" pitchFamily="34" charset="0"/>
                <a:cs typeface="Arial" charset="0"/>
              </a:rPr>
              <a:t>Tautomeric</a:t>
            </a:r>
            <a:r>
              <a:rPr lang="en-US" sz="2400" dirty="0">
                <a:solidFill>
                  <a:schemeClr val="bg1">
                    <a:lumMod val="75000"/>
                  </a:schemeClr>
                </a:solidFill>
                <a:latin typeface="Calibri" pitchFamily="34" charset="0"/>
                <a:cs typeface="Arial" charset="0"/>
              </a:rPr>
              <a:t> shifts</a:t>
            </a:r>
          </a:p>
          <a:p>
            <a:pPr marL="266700" indent="-266700">
              <a:lnSpc>
                <a:spcPts val="2000"/>
              </a:lnSpc>
              <a:spcBef>
                <a:spcPct val="50000"/>
              </a:spcBef>
              <a:buFontTx/>
              <a:buChar char="•"/>
              <a:tabLst>
                <a:tab pos="1079500" algn="l"/>
              </a:tabLst>
              <a:defRPr/>
            </a:pPr>
            <a:r>
              <a:rPr lang="en-US" sz="2400" dirty="0" err="1">
                <a:solidFill>
                  <a:schemeClr val="bg1">
                    <a:lumMod val="75000"/>
                  </a:schemeClr>
                </a:solidFill>
                <a:latin typeface="Calibri" pitchFamily="34" charset="0"/>
                <a:cs typeface="Arial" charset="0"/>
              </a:rPr>
              <a:t>Depurination</a:t>
            </a:r>
            <a:r>
              <a:rPr lang="en-US" sz="2400" dirty="0">
                <a:solidFill>
                  <a:schemeClr val="bg1">
                    <a:lumMod val="75000"/>
                  </a:schemeClr>
                </a:solidFill>
                <a:latin typeface="Calibri" pitchFamily="34" charset="0"/>
                <a:cs typeface="Arial" charset="0"/>
              </a:rPr>
              <a:t> and </a:t>
            </a:r>
            <a:r>
              <a:rPr lang="en-US" sz="2400" dirty="0" err="1">
                <a:solidFill>
                  <a:schemeClr val="bg1">
                    <a:lumMod val="75000"/>
                  </a:schemeClr>
                </a:solidFill>
                <a:latin typeface="Calibri" pitchFamily="34" charset="0"/>
                <a:cs typeface="Arial" charset="0"/>
              </a:rPr>
              <a:t>deamination</a:t>
            </a:r>
            <a:endParaRPr lang="en-US" sz="2400" dirty="0">
              <a:solidFill>
                <a:schemeClr val="bg1">
                  <a:lumMod val="75000"/>
                </a:schemeClr>
              </a:solidFill>
              <a:latin typeface="Calibri" pitchFamily="34" charset="0"/>
              <a:cs typeface="Arial" charset="0"/>
            </a:endParaRPr>
          </a:p>
          <a:p>
            <a:pPr marL="266700" indent="-266700">
              <a:lnSpc>
                <a:spcPts val="2000"/>
              </a:lnSpc>
              <a:spcBef>
                <a:spcPct val="50000"/>
              </a:spcBef>
              <a:buFontTx/>
              <a:buChar char="•"/>
              <a:tabLst>
                <a:tab pos="1079500" algn="l"/>
              </a:tabLst>
              <a:defRPr/>
            </a:pPr>
            <a:r>
              <a:rPr lang="en-US" sz="2400" dirty="0">
                <a:solidFill>
                  <a:schemeClr val="bg1">
                    <a:lumMod val="75000"/>
                  </a:schemeClr>
                </a:solidFill>
                <a:latin typeface="Calibri" pitchFamily="34" charset="0"/>
                <a:cs typeface="Arial" charset="0"/>
              </a:rPr>
              <a:t>Chemicals and radiation</a:t>
            </a:r>
          </a:p>
          <a:p>
            <a:pPr marL="266700" indent="-266700">
              <a:lnSpc>
                <a:spcPts val="2000"/>
              </a:lnSpc>
              <a:spcBef>
                <a:spcPct val="50000"/>
              </a:spcBef>
              <a:tabLst>
                <a:tab pos="1079500" algn="l"/>
              </a:tabLst>
              <a:defRPr/>
            </a:pPr>
            <a:r>
              <a:rPr lang="en-US" sz="2400" dirty="0">
                <a:solidFill>
                  <a:schemeClr val="bg1">
                    <a:lumMod val="75000"/>
                  </a:schemeClr>
                </a:solidFill>
                <a:latin typeface="Calibri" pitchFamily="34" charset="0"/>
                <a:cs typeface="Arial" charset="0"/>
              </a:rPr>
              <a:t>		- Base analogs</a:t>
            </a:r>
          </a:p>
          <a:p>
            <a:pPr marL="266700" indent="-266700">
              <a:lnSpc>
                <a:spcPts val="2000"/>
              </a:lnSpc>
              <a:spcBef>
                <a:spcPct val="50000"/>
              </a:spcBef>
              <a:tabLst>
                <a:tab pos="1079500" algn="l"/>
              </a:tabLst>
              <a:defRPr/>
            </a:pPr>
            <a:r>
              <a:rPr lang="en-US" sz="2400" dirty="0">
                <a:solidFill>
                  <a:schemeClr val="bg1">
                    <a:lumMod val="75000"/>
                  </a:schemeClr>
                </a:solidFill>
                <a:latin typeface="Calibri" pitchFamily="34" charset="0"/>
                <a:cs typeface="Arial" charset="0"/>
              </a:rPr>
              <a:t>		- </a:t>
            </a:r>
            <a:r>
              <a:rPr lang="en-US" sz="2400" dirty="0" err="1">
                <a:solidFill>
                  <a:schemeClr val="bg1">
                    <a:lumMod val="75000"/>
                  </a:schemeClr>
                </a:solidFill>
                <a:latin typeface="Calibri" pitchFamily="34" charset="0"/>
                <a:cs typeface="Arial" charset="0"/>
              </a:rPr>
              <a:t>Alkylating</a:t>
            </a:r>
            <a:r>
              <a:rPr lang="en-US" sz="2400" dirty="0">
                <a:solidFill>
                  <a:schemeClr val="bg1">
                    <a:lumMod val="75000"/>
                  </a:schemeClr>
                </a:solidFill>
                <a:latin typeface="Calibri" pitchFamily="34" charset="0"/>
                <a:cs typeface="Arial" charset="0"/>
              </a:rPr>
              <a:t> agents</a:t>
            </a:r>
          </a:p>
          <a:p>
            <a:pPr marL="266700" indent="-266700">
              <a:lnSpc>
                <a:spcPts val="2000"/>
              </a:lnSpc>
              <a:spcBef>
                <a:spcPct val="50000"/>
              </a:spcBef>
              <a:tabLst>
                <a:tab pos="1079500" algn="l"/>
              </a:tabLst>
              <a:defRPr/>
            </a:pPr>
            <a:r>
              <a:rPr lang="en-US" sz="2400" dirty="0">
                <a:solidFill>
                  <a:schemeClr val="bg1">
                    <a:lumMod val="75000"/>
                  </a:schemeClr>
                </a:solidFill>
                <a:latin typeface="Calibri" pitchFamily="34" charset="0"/>
                <a:cs typeface="Arial" charset="0"/>
              </a:rPr>
              <a:t>		- Intercalating agents (</a:t>
            </a:r>
            <a:r>
              <a:rPr lang="en-US" sz="2400" dirty="0" smtClean="0">
                <a:solidFill>
                  <a:schemeClr val="bg1">
                    <a:lumMod val="75000"/>
                  </a:schemeClr>
                </a:solidFill>
                <a:latin typeface="Calibri" pitchFamily="34" charset="0"/>
                <a:cs typeface="Arial" charset="0"/>
              </a:rPr>
              <a:t>dyes)</a:t>
            </a:r>
            <a:endParaRPr lang="en-US" sz="2400" dirty="0">
              <a:solidFill>
                <a:schemeClr val="bg1">
                  <a:lumMod val="75000"/>
                </a:schemeClr>
              </a:solidFill>
              <a:latin typeface="Calibri" pitchFamily="34" charset="0"/>
              <a:cs typeface="Arial" charset="0"/>
            </a:endParaRPr>
          </a:p>
          <a:p>
            <a:pPr marL="266700" indent="-266700">
              <a:lnSpc>
                <a:spcPts val="2000"/>
              </a:lnSpc>
              <a:spcBef>
                <a:spcPct val="50000"/>
              </a:spcBef>
              <a:tabLst>
                <a:tab pos="1079500" algn="l"/>
              </a:tabLst>
              <a:defRPr/>
            </a:pPr>
            <a:r>
              <a:rPr lang="en-US" sz="2400" dirty="0">
                <a:solidFill>
                  <a:schemeClr val="bg1">
                    <a:lumMod val="75000"/>
                  </a:schemeClr>
                </a:solidFill>
                <a:latin typeface="Calibri" pitchFamily="34" charset="0"/>
                <a:cs typeface="Arial" charset="0"/>
              </a:rPr>
              <a:t>		- Adduct-forming agents</a:t>
            </a:r>
          </a:p>
          <a:p>
            <a:pPr marL="266700" indent="-266700">
              <a:lnSpc>
                <a:spcPts val="2000"/>
              </a:lnSpc>
              <a:spcBef>
                <a:spcPct val="50000"/>
              </a:spcBef>
              <a:tabLst>
                <a:tab pos="1079500" algn="l"/>
              </a:tabLst>
              <a:defRPr/>
            </a:pPr>
            <a:r>
              <a:rPr lang="en-US" sz="2400" dirty="0">
                <a:solidFill>
                  <a:schemeClr val="bg1">
                    <a:lumMod val="75000"/>
                  </a:schemeClr>
                </a:solidFill>
                <a:latin typeface="Calibri" pitchFamily="34" charset="0"/>
                <a:cs typeface="Arial" charset="0"/>
              </a:rPr>
              <a:t>		- UV-light (thymine </a:t>
            </a:r>
            <a:r>
              <a:rPr lang="en-US" sz="2400" dirty="0" err="1">
                <a:solidFill>
                  <a:schemeClr val="bg1">
                    <a:lumMod val="75000"/>
                  </a:schemeClr>
                </a:solidFill>
                <a:latin typeface="Calibri" pitchFamily="34" charset="0"/>
                <a:cs typeface="Arial" charset="0"/>
              </a:rPr>
              <a:t>dimers</a:t>
            </a:r>
            <a:r>
              <a:rPr lang="en-US" sz="2400" dirty="0">
                <a:solidFill>
                  <a:schemeClr val="bg1">
                    <a:lumMod val="75000"/>
                  </a:schemeClr>
                </a:solidFill>
                <a:latin typeface="Calibri" pitchFamily="34" charset="0"/>
                <a:cs typeface="Arial" charset="0"/>
              </a:rPr>
              <a:t>)</a:t>
            </a:r>
          </a:p>
          <a:p>
            <a:pPr marL="266700" indent="-266700">
              <a:lnSpc>
                <a:spcPts val="2000"/>
              </a:lnSpc>
              <a:spcBef>
                <a:spcPct val="50000"/>
              </a:spcBef>
              <a:tabLst>
                <a:tab pos="1079500" algn="l"/>
              </a:tabLst>
              <a:defRPr/>
            </a:pPr>
            <a:r>
              <a:rPr lang="en-US" sz="2400" dirty="0">
                <a:solidFill>
                  <a:schemeClr val="bg1">
                    <a:lumMod val="75000"/>
                  </a:schemeClr>
                </a:solidFill>
                <a:latin typeface="Calibri" pitchFamily="34" charset="0"/>
                <a:cs typeface="Arial" charset="0"/>
              </a:rPr>
              <a:t>		- Ionizing radiation</a:t>
            </a:r>
            <a:endParaRPr lang="nl-NL" sz="2400" dirty="0">
              <a:solidFill>
                <a:schemeClr val="bg1">
                  <a:lumMod val="75000"/>
                </a:schemeClr>
              </a:solidFill>
              <a:latin typeface="Calibri" pitchFamily="34" charset="0"/>
              <a:cs typeface="Arial" charset="0"/>
            </a:endParaRPr>
          </a:p>
        </p:txBody>
      </p:sp>
      <p:sp>
        <p:nvSpPr>
          <p:cNvPr id="4" name="Text Box 5"/>
          <p:cNvSpPr txBox="1">
            <a:spLocks noChangeArrowheads="1"/>
          </p:cNvSpPr>
          <p:nvPr/>
        </p:nvSpPr>
        <p:spPr bwMode="auto">
          <a:xfrm>
            <a:off x="793612" y="1200078"/>
            <a:ext cx="1928813" cy="564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981075"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981075"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981075"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981075"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981075"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9pPr>
          </a:lstStyle>
          <a:p>
            <a:pPr eaLnBrk="1" hangingPunct="1">
              <a:lnSpc>
                <a:spcPts val="2000"/>
              </a:lnSpc>
              <a:spcBef>
                <a:spcPct val="50000"/>
              </a:spcBef>
            </a:pPr>
            <a:r>
              <a:rPr lang="nl-NL" altLang="nl-NL" sz="2400" b="1" dirty="0">
                <a:solidFill>
                  <a:srgbClr val="FF0000"/>
                </a:solidFill>
                <a:latin typeface="Calibri" panose="020F0502020204030204" pitchFamily="34" charset="0"/>
              </a:rPr>
              <a:t>1</a:t>
            </a:r>
          </a:p>
          <a:p>
            <a:pPr eaLnBrk="1" hangingPunct="1">
              <a:lnSpc>
                <a:spcPts val="2000"/>
              </a:lnSpc>
              <a:spcBef>
                <a:spcPct val="50000"/>
              </a:spcBef>
            </a:pPr>
            <a:r>
              <a:rPr lang="nl-NL" altLang="nl-NL" sz="2400" b="1" dirty="0">
                <a:solidFill>
                  <a:srgbClr val="FF0000"/>
                </a:solidFill>
                <a:latin typeface="Calibri" panose="020F0502020204030204" pitchFamily="34" charset="0"/>
              </a:rPr>
              <a:t>2</a:t>
            </a: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3</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4</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5</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6</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	7</a:t>
            </a: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	8</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9</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10</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11</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12</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5" descr="transpos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1843" y="-1"/>
            <a:ext cx="56038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reeform 2"/>
          <p:cNvSpPr/>
          <p:nvPr/>
        </p:nvSpPr>
        <p:spPr>
          <a:xfrm>
            <a:off x="260686" y="213278"/>
            <a:ext cx="2827610" cy="71006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p>
            <a:pPr fontAlgn="auto">
              <a:spcBef>
                <a:spcPts val="0"/>
              </a:spcBef>
              <a:spcAft>
                <a:spcPts val="0"/>
              </a:spcAft>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4000" b="1" dirty="0" smtClean="0">
                <a:solidFill>
                  <a:srgbClr val="FF6600"/>
                </a:solidFill>
                <a:latin typeface="Calibri" panose="020F0502020204030204" pitchFamily="34" charset="0"/>
                <a:ea typeface="Arial" pitchFamily="2"/>
                <a:cs typeface="Calibri" panose="020F0502020204030204" pitchFamily="34" charset="0"/>
              </a:rPr>
              <a:t>Transposons</a:t>
            </a:r>
            <a:endParaRPr lang="en-US" sz="4000" b="1" dirty="0">
              <a:solidFill>
                <a:srgbClr val="FF6600"/>
              </a:solidFill>
              <a:latin typeface="Calibri" panose="020F0502020204030204" pitchFamily="34" charset="0"/>
              <a:ea typeface="Arial" pitchFamily="2"/>
              <a:cs typeface="Calibri" panose="020F0502020204030204" pitchFamily="34" charset="0"/>
            </a:endParaRPr>
          </a:p>
        </p:txBody>
      </p:sp>
      <p:sp>
        <p:nvSpPr>
          <p:cNvPr id="5" name="TextBox 3"/>
          <p:cNvSpPr txBox="1"/>
          <p:nvPr/>
        </p:nvSpPr>
        <p:spPr>
          <a:xfrm>
            <a:off x="2553921" y="2133823"/>
            <a:ext cx="606554" cy="1198875"/>
          </a:xfrm>
          <a:prstGeom prst="rect">
            <a:avLst/>
          </a:prstGeom>
          <a:noFill/>
          <a:ln>
            <a:noFill/>
          </a:ln>
        </p:spPr>
        <p:txBody>
          <a:bodyPr vert="horz" wrap="none" lIns="90000" tIns="45000" rIns="90000" bIns="45000" anchorCtr="0" compatLnSpc="1">
            <a:spAutoFit/>
          </a:bodyPr>
          <a:lstStyle/>
          <a:p>
            <a:pPr fontAlgn="auto">
              <a:spcBef>
                <a:spcPts val="0"/>
              </a:spcBef>
              <a:spcAft>
                <a:spcPts val="0"/>
              </a:spcAft>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dirty="0">
                <a:solidFill>
                  <a:srgbClr val="1F497D"/>
                </a:solidFill>
                <a:latin typeface="Calibri" panose="020F0502020204030204" pitchFamily="34" charset="0"/>
                <a:ea typeface="Arial" pitchFamily="2"/>
                <a:cs typeface="Calibri" panose="020F0502020204030204" pitchFamily="34" charset="0"/>
              </a:rPr>
              <a:t>ALU</a:t>
            </a:r>
          </a:p>
          <a:p>
            <a:pPr fontAlgn="auto">
              <a:spcBef>
                <a:spcPts val="0"/>
              </a:spcBef>
              <a:spcAft>
                <a:spcPts val="0"/>
              </a:spcAft>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dirty="0">
                <a:solidFill>
                  <a:srgbClr val="1F497D"/>
                </a:solidFill>
                <a:latin typeface="Calibri" panose="020F0502020204030204" pitchFamily="34" charset="0"/>
                <a:ea typeface="Arial" pitchFamily="2"/>
                <a:cs typeface="Calibri" panose="020F0502020204030204" pitchFamily="34" charset="0"/>
              </a:rPr>
              <a:t>SINE</a:t>
            </a:r>
          </a:p>
          <a:p>
            <a:pPr fontAlgn="auto">
              <a:spcBef>
                <a:spcPts val="0"/>
              </a:spcBef>
              <a:spcAft>
                <a:spcPts val="0"/>
              </a:spcAft>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dirty="0">
                <a:solidFill>
                  <a:srgbClr val="1F497D"/>
                </a:solidFill>
                <a:latin typeface="Calibri" panose="020F0502020204030204" pitchFamily="34" charset="0"/>
                <a:ea typeface="Arial" pitchFamily="2"/>
                <a:cs typeface="Calibri" panose="020F0502020204030204" pitchFamily="34" charset="0"/>
              </a:rPr>
              <a:t>LINE</a:t>
            </a:r>
          </a:p>
          <a:p>
            <a:pPr fontAlgn="auto">
              <a:spcBef>
                <a:spcPts val="0"/>
              </a:spcBef>
              <a:spcAft>
                <a:spcPts val="0"/>
              </a:spcAft>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dirty="0">
              <a:solidFill>
                <a:srgbClr val="1F497D"/>
              </a:solidFill>
              <a:latin typeface="Calibri" panose="020F0502020204030204" pitchFamily="34" charset="0"/>
              <a:ea typeface="Arial" pitchFamily="2"/>
              <a:cs typeface="Calibri" panose="020F0502020204030204"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4"/>
          <p:cNvSpPr txBox="1">
            <a:spLocks noChangeArrowheads="1"/>
          </p:cNvSpPr>
          <p:nvPr/>
        </p:nvSpPr>
        <p:spPr bwMode="auto">
          <a:xfrm>
            <a:off x="1284288" y="67989"/>
            <a:ext cx="6986587" cy="6591548"/>
          </a:xfrm>
          <a:prstGeom prst="rect">
            <a:avLst/>
          </a:prstGeom>
          <a:noFill/>
          <a:ln w="9525">
            <a:noFill/>
            <a:miter lim="800000"/>
            <a:headEnd/>
            <a:tailEnd/>
          </a:ln>
          <a:effectLst/>
        </p:spPr>
        <p:txBody>
          <a:bodyPr>
            <a:spAutoFit/>
          </a:bodyPr>
          <a:lstStyle/>
          <a:p>
            <a:pPr marL="266700" indent="-266700">
              <a:spcBef>
                <a:spcPct val="50000"/>
              </a:spcBef>
              <a:tabLst>
                <a:tab pos="1079500" algn="l"/>
              </a:tabLst>
              <a:defRPr/>
            </a:pPr>
            <a:r>
              <a:rPr lang="en-US" sz="2800" b="1" dirty="0">
                <a:solidFill>
                  <a:srgbClr val="FF6600"/>
                </a:solidFill>
                <a:latin typeface="Calibri" pitchFamily="34" charset="0"/>
                <a:cs typeface="Arial" charset="0"/>
              </a:rPr>
              <a:t>Mutations can be caused by:</a:t>
            </a:r>
          </a:p>
          <a:p>
            <a:pPr marL="266700" indent="-266700">
              <a:lnSpc>
                <a:spcPts val="2000"/>
              </a:lnSpc>
              <a:spcBef>
                <a:spcPct val="50000"/>
              </a:spcBef>
              <a:tabLst>
                <a:tab pos="1079500" algn="l"/>
              </a:tabLst>
              <a:defRPr/>
            </a:pPr>
            <a:endParaRPr lang="en-US" sz="1000" b="1" dirty="0">
              <a:solidFill>
                <a:schemeClr val="accent2"/>
              </a:solidFill>
              <a:latin typeface="Calibri" pitchFamily="34" charset="0"/>
              <a:cs typeface="Arial" charset="0"/>
            </a:endParaRPr>
          </a:p>
          <a:p>
            <a:pPr marL="266700" indent="-266700">
              <a:lnSpc>
                <a:spcPts val="2000"/>
              </a:lnSpc>
              <a:spcBef>
                <a:spcPct val="50000"/>
              </a:spcBef>
              <a:buFontTx/>
              <a:buChar char="•"/>
              <a:tabLst>
                <a:tab pos="1079500" algn="l"/>
              </a:tabLst>
              <a:defRPr/>
            </a:pPr>
            <a:r>
              <a:rPr lang="en-US" sz="2400" dirty="0">
                <a:latin typeface="Calibri" pitchFamily="34" charset="0"/>
                <a:cs typeface="Arial" charset="0"/>
              </a:rPr>
              <a:t>Replication errors / slippage</a:t>
            </a:r>
          </a:p>
          <a:p>
            <a:pPr marL="266700" indent="-266700">
              <a:lnSpc>
                <a:spcPts val="2000"/>
              </a:lnSpc>
              <a:spcBef>
                <a:spcPct val="50000"/>
              </a:spcBef>
              <a:buFontTx/>
              <a:buChar char="•"/>
              <a:tabLst>
                <a:tab pos="1079500" algn="l"/>
              </a:tabLst>
              <a:defRPr/>
            </a:pPr>
            <a:r>
              <a:rPr lang="en-US" sz="2400" dirty="0">
                <a:latin typeface="Calibri" pitchFamily="34" charset="0"/>
                <a:cs typeface="Arial" charset="0"/>
              </a:rPr>
              <a:t>Oxidative damage (reactive oxygen species)</a:t>
            </a:r>
          </a:p>
          <a:p>
            <a:pPr marL="266700" indent="-266700">
              <a:lnSpc>
                <a:spcPts val="2000"/>
              </a:lnSpc>
              <a:spcBef>
                <a:spcPct val="50000"/>
              </a:spcBef>
              <a:buFontTx/>
              <a:buChar char="•"/>
              <a:tabLst>
                <a:tab pos="1079500" algn="l"/>
              </a:tabLst>
              <a:defRPr/>
            </a:pPr>
            <a:r>
              <a:rPr lang="en-US" sz="2400" dirty="0" smtClean="0">
                <a:latin typeface="Calibri" pitchFamily="34" charset="0"/>
                <a:cs typeface="Arial" charset="0"/>
              </a:rPr>
              <a:t>Transposons</a:t>
            </a:r>
          </a:p>
          <a:p>
            <a:pPr marL="266700" indent="-266700">
              <a:lnSpc>
                <a:spcPts val="2000"/>
              </a:lnSpc>
              <a:spcBef>
                <a:spcPct val="50000"/>
              </a:spcBef>
              <a:buFontTx/>
              <a:buChar char="•"/>
              <a:tabLst>
                <a:tab pos="1079500" algn="l"/>
              </a:tabLst>
              <a:defRPr/>
            </a:pPr>
            <a:r>
              <a:rPr lang="en-US" sz="2400" dirty="0" smtClean="0">
                <a:latin typeface="Calibri" pitchFamily="34" charset="0"/>
                <a:cs typeface="Arial" charset="0"/>
              </a:rPr>
              <a:t>Viruses</a:t>
            </a:r>
            <a:endParaRPr lang="en-US" sz="2400" dirty="0">
              <a:latin typeface="Calibri" pitchFamily="34" charset="0"/>
              <a:cs typeface="Arial" charset="0"/>
            </a:endParaRPr>
          </a:p>
          <a:p>
            <a:pPr marL="266700" indent="-266700">
              <a:lnSpc>
                <a:spcPts val="2000"/>
              </a:lnSpc>
              <a:spcBef>
                <a:spcPct val="50000"/>
              </a:spcBef>
              <a:buFontTx/>
              <a:buChar char="•"/>
              <a:tabLst>
                <a:tab pos="1079500" algn="l"/>
              </a:tabLst>
              <a:defRPr/>
            </a:pPr>
            <a:r>
              <a:rPr lang="en-US" sz="2400" dirty="0" err="1">
                <a:solidFill>
                  <a:schemeClr val="bg1">
                    <a:lumMod val="75000"/>
                  </a:schemeClr>
                </a:solidFill>
                <a:latin typeface="Calibri" pitchFamily="34" charset="0"/>
                <a:cs typeface="Arial" charset="0"/>
              </a:rPr>
              <a:t>Tautomeric</a:t>
            </a:r>
            <a:r>
              <a:rPr lang="en-US" sz="2400" dirty="0">
                <a:solidFill>
                  <a:schemeClr val="bg1">
                    <a:lumMod val="75000"/>
                  </a:schemeClr>
                </a:solidFill>
                <a:latin typeface="Calibri" pitchFamily="34" charset="0"/>
                <a:cs typeface="Arial" charset="0"/>
              </a:rPr>
              <a:t> shifts</a:t>
            </a:r>
          </a:p>
          <a:p>
            <a:pPr marL="266700" indent="-266700">
              <a:lnSpc>
                <a:spcPts val="2000"/>
              </a:lnSpc>
              <a:spcBef>
                <a:spcPct val="50000"/>
              </a:spcBef>
              <a:buFontTx/>
              <a:buChar char="•"/>
              <a:tabLst>
                <a:tab pos="1079500" algn="l"/>
              </a:tabLst>
              <a:defRPr/>
            </a:pPr>
            <a:r>
              <a:rPr lang="en-US" sz="2400" dirty="0" err="1">
                <a:solidFill>
                  <a:schemeClr val="bg1">
                    <a:lumMod val="75000"/>
                  </a:schemeClr>
                </a:solidFill>
                <a:latin typeface="Calibri" pitchFamily="34" charset="0"/>
                <a:cs typeface="Arial" charset="0"/>
              </a:rPr>
              <a:t>Depurination</a:t>
            </a:r>
            <a:r>
              <a:rPr lang="en-US" sz="2400" dirty="0">
                <a:solidFill>
                  <a:schemeClr val="bg1">
                    <a:lumMod val="75000"/>
                  </a:schemeClr>
                </a:solidFill>
                <a:latin typeface="Calibri" pitchFamily="34" charset="0"/>
                <a:cs typeface="Arial" charset="0"/>
              </a:rPr>
              <a:t> and </a:t>
            </a:r>
            <a:r>
              <a:rPr lang="en-US" sz="2400" dirty="0" err="1">
                <a:solidFill>
                  <a:schemeClr val="bg1">
                    <a:lumMod val="75000"/>
                  </a:schemeClr>
                </a:solidFill>
                <a:latin typeface="Calibri" pitchFamily="34" charset="0"/>
                <a:cs typeface="Arial" charset="0"/>
              </a:rPr>
              <a:t>deamination</a:t>
            </a:r>
            <a:endParaRPr lang="en-US" sz="2400" dirty="0">
              <a:solidFill>
                <a:schemeClr val="bg1">
                  <a:lumMod val="75000"/>
                </a:schemeClr>
              </a:solidFill>
              <a:latin typeface="Calibri" pitchFamily="34" charset="0"/>
              <a:cs typeface="Arial" charset="0"/>
            </a:endParaRPr>
          </a:p>
          <a:p>
            <a:pPr marL="266700" indent="-266700">
              <a:lnSpc>
                <a:spcPts val="2000"/>
              </a:lnSpc>
              <a:spcBef>
                <a:spcPct val="50000"/>
              </a:spcBef>
              <a:buFontTx/>
              <a:buChar char="•"/>
              <a:tabLst>
                <a:tab pos="1079500" algn="l"/>
              </a:tabLst>
              <a:defRPr/>
            </a:pPr>
            <a:r>
              <a:rPr lang="en-US" sz="2400" dirty="0">
                <a:solidFill>
                  <a:schemeClr val="bg1">
                    <a:lumMod val="75000"/>
                  </a:schemeClr>
                </a:solidFill>
                <a:latin typeface="Calibri" pitchFamily="34" charset="0"/>
                <a:cs typeface="Arial" charset="0"/>
              </a:rPr>
              <a:t>Chemicals and radiation</a:t>
            </a:r>
          </a:p>
          <a:p>
            <a:pPr marL="266700" indent="-266700">
              <a:lnSpc>
                <a:spcPts val="2000"/>
              </a:lnSpc>
              <a:spcBef>
                <a:spcPct val="50000"/>
              </a:spcBef>
              <a:tabLst>
                <a:tab pos="1079500" algn="l"/>
              </a:tabLst>
              <a:defRPr/>
            </a:pPr>
            <a:r>
              <a:rPr lang="en-US" sz="2400" dirty="0">
                <a:solidFill>
                  <a:schemeClr val="bg1">
                    <a:lumMod val="75000"/>
                  </a:schemeClr>
                </a:solidFill>
                <a:latin typeface="Calibri" pitchFamily="34" charset="0"/>
                <a:cs typeface="Arial" charset="0"/>
              </a:rPr>
              <a:t>		- Base analogs</a:t>
            </a:r>
          </a:p>
          <a:p>
            <a:pPr marL="266700" indent="-266700">
              <a:lnSpc>
                <a:spcPts val="2000"/>
              </a:lnSpc>
              <a:spcBef>
                <a:spcPct val="50000"/>
              </a:spcBef>
              <a:tabLst>
                <a:tab pos="1079500" algn="l"/>
              </a:tabLst>
              <a:defRPr/>
            </a:pPr>
            <a:r>
              <a:rPr lang="en-US" sz="2400" dirty="0">
                <a:solidFill>
                  <a:schemeClr val="bg1">
                    <a:lumMod val="75000"/>
                  </a:schemeClr>
                </a:solidFill>
                <a:latin typeface="Calibri" pitchFamily="34" charset="0"/>
                <a:cs typeface="Arial" charset="0"/>
              </a:rPr>
              <a:t>		- </a:t>
            </a:r>
            <a:r>
              <a:rPr lang="en-US" sz="2400" dirty="0" err="1">
                <a:solidFill>
                  <a:schemeClr val="bg1">
                    <a:lumMod val="75000"/>
                  </a:schemeClr>
                </a:solidFill>
                <a:latin typeface="Calibri" pitchFamily="34" charset="0"/>
                <a:cs typeface="Arial" charset="0"/>
              </a:rPr>
              <a:t>Alkylating</a:t>
            </a:r>
            <a:r>
              <a:rPr lang="en-US" sz="2400" dirty="0">
                <a:solidFill>
                  <a:schemeClr val="bg1">
                    <a:lumMod val="75000"/>
                  </a:schemeClr>
                </a:solidFill>
                <a:latin typeface="Calibri" pitchFamily="34" charset="0"/>
                <a:cs typeface="Arial" charset="0"/>
              </a:rPr>
              <a:t> agents</a:t>
            </a:r>
          </a:p>
          <a:p>
            <a:pPr marL="266700" indent="-266700">
              <a:lnSpc>
                <a:spcPts val="2000"/>
              </a:lnSpc>
              <a:spcBef>
                <a:spcPct val="50000"/>
              </a:spcBef>
              <a:tabLst>
                <a:tab pos="1079500" algn="l"/>
              </a:tabLst>
              <a:defRPr/>
            </a:pPr>
            <a:r>
              <a:rPr lang="en-US" sz="2400" dirty="0">
                <a:solidFill>
                  <a:schemeClr val="bg1">
                    <a:lumMod val="75000"/>
                  </a:schemeClr>
                </a:solidFill>
                <a:latin typeface="Calibri" pitchFamily="34" charset="0"/>
                <a:cs typeface="Arial" charset="0"/>
              </a:rPr>
              <a:t>		- Intercalating agents (</a:t>
            </a:r>
            <a:r>
              <a:rPr lang="en-US" sz="2400" dirty="0" smtClean="0">
                <a:solidFill>
                  <a:schemeClr val="bg1">
                    <a:lumMod val="75000"/>
                  </a:schemeClr>
                </a:solidFill>
                <a:latin typeface="Calibri" pitchFamily="34" charset="0"/>
                <a:cs typeface="Arial" charset="0"/>
              </a:rPr>
              <a:t>dyes)</a:t>
            </a:r>
            <a:endParaRPr lang="en-US" sz="2400" dirty="0">
              <a:solidFill>
                <a:schemeClr val="bg1">
                  <a:lumMod val="75000"/>
                </a:schemeClr>
              </a:solidFill>
              <a:latin typeface="Calibri" pitchFamily="34" charset="0"/>
              <a:cs typeface="Arial" charset="0"/>
            </a:endParaRPr>
          </a:p>
          <a:p>
            <a:pPr marL="266700" indent="-266700">
              <a:lnSpc>
                <a:spcPts val="2000"/>
              </a:lnSpc>
              <a:spcBef>
                <a:spcPct val="50000"/>
              </a:spcBef>
              <a:tabLst>
                <a:tab pos="1079500" algn="l"/>
              </a:tabLst>
              <a:defRPr/>
            </a:pPr>
            <a:r>
              <a:rPr lang="en-US" sz="2400" dirty="0">
                <a:solidFill>
                  <a:schemeClr val="bg1">
                    <a:lumMod val="75000"/>
                  </a:schemeClr>
                </a:solidFill>
                <a:latin typeface="Calibri" pitchFamily="34" charset="0"/>
                <a:cs typeface="Arial" charset="0"/>
              </a:rPr>
              <a:t>		- Adduct-forming agents</a:t>
            </a:r>
          </a:p>
          <a:p>
            <a:pPr marL="266700" indent="-266700">
              <a:lnSpc>
                <a:spcPts val="2000"/>
              </a:lnSpc>
              <a:spcBef>
                <a:spcPct val="50000"/>
              </a:spcBef>
              <a:tabLst>
                <a:tab pos="1079500" algn="l"/>
              </a:tabLst>
              <a:defRPr/>
            </a:pPr>
            <a:r>
              <a:rPr lang="en-US" sz="2400" dirty="0">
                <a:solidFill>
                  <a:schemeClr val="bg1">
                    <a:lumMod val="75000"/>
                  </a:schemeClr>
                </a:solidFill>
                <a:latin typeface="Calibri" pitchFamily="34" charset="0"/>
                <a:cs typeface="Arial" charset="0"/>
              </a:rPr>
              <a:t>		- UV-light (thymine </a:t>
            </a:r>
            <a:r>
              <a:rPr lang="en-US" sz="2400" dirty="0" err="1">
                <a:solidFill>
                  <a:schemeClr val="bg1">
                    <a:lumMod val="75000"/>
                  </a:schemeClr>
                </a:solidFill>
                <a:latin typeface="Calibri" pitchFamily="34" charset="0"/>
                <a:cs typeface="Arial" charset="0"/>
              </a:rPr>
              <a:t>dimers</a:t>
            </a:r>
            <a:r>
              <a:rPr lang="en-US" sz="2400" dirty="0">
                <a:solidFill>
                  <a:schemeClr val="bg1">
                    <a:lumMod val="75000"/>
                  </a:schemeClr>
                </a:solidFill>
                <a:latin typeface="Calibri" pitchFamily="34" charset="0"/>
                <a:cs typeface="Arial" charset="0"/>
              </a:rPr>
              <a:t>)</a:t>
            </a:r>
          </a:p>
          <a:p>
            <a:pPr marL="266700" indent="-266700">
              <a:lnSpc>
                <a:spcPts val="2000"/>
              </a:lnSpc>
              <a:spcBef>
                <a:spcPct val="50000"/>
              </a:spcBef>
              <a:tabLst>
                <a:tab pos="1079500" algn="l"/>
              </a:tabLst>
              <a:defRPr/>
            </a:pPr>
            <a:r>
              <a:rPr lang="en-US" sz="2400" dirty="0">
                <a:solidFill>
                  <a:schemeClr val="bg1">
                    <a:lumMod val="75000"/>
                  </a:schemeClr>
                </a:solidFill>
                <a:latin typeface="Calibri" pitchFamily="34" charset="0"/>
                <a:cs typeface="Arial" charset="0"/>
              </a:rPr>
              <a:t>		- Ionizing radiation</a:t>
            </a:r>
            <a:endParaRPr lang="nl-NL" sz="2400" dirty="0">
              <a:solidFill>
                <a:schemeClr val="bg1">
                  <a:lumMod val="75000"/>
                </a:schemeClr>
              </a:solidFill>
              <a:latin typeface="Calibri" pitchFamily="34" charset="0"/>
              <a:cs typeface="Arial" charset="0"/>
            </a:endParaRPr>
          </a:p>
        </p:txBody>
      </p:sp>
      <p:sp>
        <p:nvSpPr>
          <p:cNvPr id="4" name="Text Box 5"/>
          <p:cNvSpPr txBox="1">
            <a:spLocks noChangeArrowheads="1"/>
          </p:cNvSpPr>
          <p:nvPr/>
        </p:nvSpPr>
        <p:spPr bwMode="auto">
          <a:xfrm>
            <a:off x="793612" y="931725"/>
            <a:ext cx="1928813" cy="564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981075"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981075"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981075"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981075"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981075"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9pPr>
          </a:lstStyle>
          <a:p>
            <a:pPr eaLnBrk="1" hangingPunct="1">
              <a:lnSpc>
                <a:spcPts val="2000"/>
              </a:lnSpc>
              <a:spcBef>
                <a:spcPct val="50000"/>
              </a:spcBef>
            </a:pPr>
            <a:r>
              <a:rPr lang="nl-NL" altLang="nl-NL" sz="2400" b="1" dirty="0">
                <a:solidFill>
                  <a:srgbClr val="FF0000"/>
                </a:solidFill>
                <a:latin typeface="Calibri" panose="020F0502020204030204" pitchFamily="34" charset="0"/>
              </a:rPr>
              <a:t>1</a:t>
            </a:r>
          </a:p>
          <a:p>
            <a:pPr eaLnBrk="1" hangingPunct="1">
              <a:lnSpc>
                <a:spcPts val="2000"/>
              </a:lnSpc>
              <a:spcBef>
                <a:spcPct val="50000"/>
              </a:spcBef>
            </a:pPr>
            <a:r>
              <a:rPr lang="nl-NL" altLang="nl-NL" sz="2400" b="1" dirty="0">
                <a:solidFill>
                  <a:srgbClr val="FF0000"/>
                </a:solidFill>
                <a:latin typeface="Calibri" panose="020F0502020204030204" pitchFamily="34" charset="0"/>
              </a:rPr>
              <a:t>2</a:t>
            </a: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3</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4</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5</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6</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	7</a:t>
            </a: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	8</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9</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10</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11</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12</a:t>
            </a:r>
          </a:p>
        </p:txBody>
      </p:sp>
    </p:spTree>
    <p:extLst>
      <p:ext uri="{BB962C8B-B14F-4D97-AF65-F5344CB8AC3E}">
        <p14:creationId xmlns:p14="http://schemas.microsoft.com/office/powerpoint/2010/main" val="5977033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a:off x="132481" y="118636"/>
            <a:ext cx="3610180" cy="154362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spAutoFit/>
          </a:bodyPr>
          <a:lstStyle/>
          <a:p>
            <a:pPr marL="266400" marR="0" lvl="0" indent="-266400" algn="l" rtl="0" hangingPunct="1">
              <a:lnSpc>
                <a:spcPct val="100000"/>
              </a:lnSpc>
              <a:spcBef>
                <a:spcPts val="1749"/>
              </a:spcBef>
              <a:spcAft>
                <a:spcPts val="0"/>
              </a:spcAft>
              <a:buNone/>
              <a:tabLst>
                <a:tab pos="266400" algn="l"/>
                <a:tab pos="1180800" algn="l"/>
                <a:tab pos="2095200" algn="l"/>
                <a:tab pos="3009599" algn="l"/>
                <a:tab pos="3924000" algn="l"/>
                <a:tab pos="4838400" algn="l"/>
                <a:tab pos="5752799" algn="l"/>
                <a:tab pos="6667199" algn="l"/>
                <a:tab pos="7581600" algn="l"/>
                <a:tab pos="8496000" algn="l"/>
                <a:tab pos="9410400" algn="l"/>
                <a:tab pos="10324800" algn="l"/>
              </a:tabLst>
            </a:pPr>
            <a:r>
              <a:rPr lang="en-US" sz="4000" b="1" i="0" u="none" strike="noStrike" baseline="0" dirty="0" smtClean="0">
                <a:ln>
                  <a:noFill/>
                </a:ln>
                <a:solidFill>
                  <a:srgbClr val="FF6600"/>
                </a:solidFill>
                <a:latin typeface="Calibri" panose="020F0502020204030204" pitchFamily="34" charset="0"/>
                <a:ea typeface="Arial" pitchFamily="2"/>
                <a:cs typeface="Calibri" panose="020F0502020204030204" pitchFamily="34" charset="0"/>
              </a:rPr>
              <a:t>Viruses</a:t>
            </a:r>
            <a:endParaRPr lang="en-US" sz="4000" b="1" i="0" u="none" strike="noStrike" baseline="0" dirty="0">
              <a:ln>
                <a:noFill/>
              </a:ln>
              <a:solidFill>
                <a:srgbClr val="FF6600"/>
              </a:solidFill>
              <a:latin typeface="Calibri" panose="020F0502020204030204" pitchFamily="34" charset="0"/>
              <a:ea typeface="Arial" pitchFamily="2"/>
              <a:cs typeface="Calibri" panose="020F0502020204030204" pitchFamily="34" charset="0"/>
            </a:endParaRPr>
          </a:p>
          <a:p>
            <a:pPr marL="266400" marR="0" lvl="0" indent="-266400" algn="l" rtl="0" hangingPunct="1">
              <a:lnSpc>
                <a:spcPct val="100000"/>
              </a:lnSpc>
              <a:spcBef>
                <a:spcPts val="1749"/>
              </a:spcBef>
              <a:spcAft>
                <a:spcPts val="0"/>
              </a:spcAft>
              <a:buNone/>
              <a:tabLst>
                <a:tab pos="266400" algn="l"/>
                <a:tab pos="1180800" algn="l"/>
                <a:tab pos="2095200" algn="l"/>
                <a:tab pos="3009599" algn="l"/>
                <a:tab pos="3924000" algn="l"/>
                <a:tab pos="4838400" algn="l"/>
                <a:tab pos="5752799" algn="l"/>
                <a:tab pos="6667199" algn="l"/>
                <a:tab pos="7581600" algn="l"/>
                <a:tab pos="8496000" algn="l"/>
                <a:tab pos="9410400" algn="l"/>
                <a:tab pos="10324800" algn="l"/>
              </a:tabLst>
            </a:pPr>
            <a:endParaRPr lang="en-US" sz="4000" b="1" i="0" u="none" strike="noStrike" baseline="0" dirty="0">
              <a:ln>
                <a:noFill/>
              </a:ln>
              <a:solidFill>
                <a:srgbClr val="FF6600"/>
              </a:solidFill>
              <a:latin typeface="Calibri" panose="020F0502020204030204" pitchFamily="34" charset="0"/>
              <a:ea typeface="Arial" pitchFamily="2"/>
              <a:cs typeface="Calibri" panose="020F0502020204030204" pitchFamily="34" charset="0"/>
            </a:endParaRPr>
          </a:p>
        </p:txBody>
      </p:sp>
      <p:sp>
        <p:nvSpPr>
          <p:cNvPr id="3" name="Straight Connector 2"/>
          <p:cNvSpPr/>
          <p:nvPr/>
        </p:nvSpPr>
        <p:spPr>
          <a:xfrm>
            <a:off x="1171440" y="4897440"/>
            <a:ext cx="4083120" cy="0"/>
          </a:xfrm>
          <a:prstGeom prst="line">
            <a:avLst/>
          </a:prstGeom>
          <a:noFill/>
          <a:ln w="127080">
            <a:solidFill>
              <a:srgbClr val="000000"/>
            </a:solidFill>
            <a:prstDash val="solid"/>
            <a:miter/>
            <a:tailEnd type="arrow"/>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endParaRPr>
          </a:p>
        </p:txBody>
      </p:sp>
      <p:sp>
        <p:nvSpPr>
          <p:cNvPr id="4" name="Freeform 3"/>
          <p:cNvSpPr/>
          <p:nvPr/>
        </p:nvSpPr>
        <p:spPr>
          <a:xfrm>
            <a:off x="1926360" y="5286240"/>
            <a:ext cx="2325806" cy="37151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rPr>
              <a:t>Tumorsuppressor gene</a:t>
            </a:r>
          </a:p>
        </p:txBody>
      </p:sp>
      <p:pic>
        <p:nvPicPr>
          <p:cNvPr id="5" name="Picture 4"/>
          <p:cNvPicPr>
            <a:picLocks noChangeAspect="1"/>
          </p:cNvPicPr>
          <p:nvPr/>
        </p:nvPicPr>
        <p:blipFill>
          <a:blip r:embed="rId3">
            <a:lum/>
            <a:alphaModFix/>
          </a:blip>
          <a:srcRect/>
          <a:stretch>
            <a:fillRect/>
          </a:stretch>
        </p:blipFill>
        <p:spPr>
          <a:xfrm>
            <a:off x="4935600" y="941399"/>
            <a:ext cx="2857320" cy="3019320"/>
          </a:xfrm>
          <a:prstGeom prst="rect">
            <a:avLst/>
          </a:prstGeom>
          <a:noFill/>
          <a:ln>
            <a:noFill/>
          </a:ln>
        </p:spPr>
      </p:pic>
      <p:sp>
        <p:nvSpPr>
          <p:cNvPr id="6" name="Straight Connector 5"/>
          <p:cNvSpPr/>
          <p:nvPr/>
        </p:nvSpPr>
        <p:spPr>
          <a:xfrm flipH="1">
            <a:off x="4022280" y="2457360"/>
            <a:ext cx="2096999" cy="0"/>
          </a:xfrm>
          <a:prstGeom prst="line">
            <a:avLst/>
          </a:prstGeom>
          <a:noFill/>
          <a:ln w="9360">
            <a:solidFill>
              <a:srgbClr val="000000"/>
            </a:solidFill>
            <a:prstDash val="solid"/>
            <a:miter/>
            <a:tailEnd type="arrow"/>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endParaRPr>
          </a:p>
        </p:txBody>
      </p:sp>
      <p:sp>
        <p:nvSpPr>
          <p:cNvPr id="7" name="Freeform 6"/>
          <p:cNvSpPr/>
          <p:nvPr/>
        </p:nvSpPr>
        <p:spPr>
          <a:xfrm>
            <a:off x="3249360" y="1652760"/>
            <a:ext cx="588921" cy="37151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rPr>
              <a:t>RNA</a:t>
            </a:r>
          </a:p>
        </p:txBody>
      </p:sp>
      <p:sp>
        <p:nvSpPr>
          <p:cNvPr id="8" name="Freeform 7"/>
          <p:cNvSpPr/>
          <p:nvPr/>
        </p:nvSpPr>
        <p:spPr>
          <a:xfrm>
            <a:off x="5724360" y="4129200"/>
            <a:ext cx="1667357" cy="37151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rPr>
              <a:t>Retrovirus (HIV)</a:t>
            </a:r>
          </a:p>
        </p:txBody>
      </p:sp>
      <p:sp>
        <p:nvSpPr>
          <p:cNvPr id="9" name="Straight Connector 8"/>
          <p:cNvSpPr/>
          <p:nvPr/>
        </p:nvSpPr>
        <p:spPr>
          <a:xfrm>
            <a:off x="3560760" y="2689200"/>
            <a:ext cx="0" cy="536760"/>
          </a:xfrm>
          <a:prstGeom prst="line">
            <a:avLst/>
          </a:prstGeom>
          <a:noFill/>
          <a:ln w="9360">
            <a:solidFill>
              <a:srgbClr val="000000"/>
            </a:solidFill>
            <a:prstDash val="solid"/>
            <a:miter/>
            <a:tailEnd type="arrow"/>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endParaRPr>
          </a:p>
        </p:txBody>
      </p:sp>
      <p:sp>
        <p:nvSpPr>
          <p:cNvPr id="10" name="Freeform 9"/>
          <p:cNvSpPr/>
          <p:nvPr/>
        </p:nvSpPr>
        <p:spPr>
          <a:xfrm>
            <a:off x="3294000" y="3297240"/>
            <a:ext cx="606554" cy="37151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rPr>
              <a:t>DNA</a:t>
            </a:r>
          </a:p>
        </p:txBody>
      </p:sp>
      <p:sp>
        <p:nvSpPr>
          <p:cNvPr id="11" name="Straight Connector 10"/>
          <p:cNvSpPr/>
          <p:nvPr/>
        </p:nvSpPr>
        <p:spPr>
          <a:xfrm>
            <a:off x="3557520" y="3699360"/>
            <a:ext cx="0" cy="536400"/>
          </a:xfrm>
          <a:prstGeom prst="line">
            <a:avLst/>
          </a:prstGeom>
          <a:noFill/>
          <a:ln w="9360">
            <a:solidFill>
              <a:srgbClr val="000000"/>
            </a:solidFill>
            <a:prstDash val="solid"/>
            <a:miter/>
            <a:tailEnd type="arrow"/>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endParaRPr>
          </a:p>
        </p:txBody>
      </p:sp>
      <p:sp>
        <p:nvSpPr>
          <p:cNvPr id="12" name="Straight Connector 11"/>
          <p:cNvSpPr/>
          <p:nvPr/>
        </p:nvSpPr>
        <p:spPr>
          <a:xfrm flipH="1" flipV="1">
            <a:off x="2792160" y="4449240"/>
            <a:ext cx="731880" cy="422280"/>
          </a:xfrm>
          <a:prstGeom prst="line">
            <a:avLst/>
          </a:prstGeom>
          <a:noFill/>
          <a:ln w="9360">
            <a:solidFill>
              <a:srgbClr val="000000"/>
            </a:solidFill>
            <a:prstDash val="solid"/>
            <a:miter/>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endParaRPr>
          </a:p>
        </p:txBody>
      </p:sp>
      <p:sp>
        <p:nvSpPr>
          <p:cNvPr id="13" name="Straight Connector 12"/>
          <p:cNvSpPr/>
          <p:nvPr/>
        </p:nvSpPr>
        <p:spPr>
          <a:xfrm flipV="1">
            <a:off x="3524399" y="4384440"/>
            <a:ext cx="718921" cy="523799"/>
          </a:xfrm>
          <a:prstGeom prst="line">
            <a:avLst/>
          </a:prstGeom>
          <a:noFill/>
          <a:ln w="9360">
            <a:solidFill>
              <a:srgbClr val="000000"/>
            </a:solidFill>
            <a:prstDash val="solid"/>
            <a:miter/>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endParaRPr>
          </a:p>
        </p:txBody>
      </p:sp>
      <p:grpSp>
        <p:nvGrpSpPr>
          <p:cNvPr id="14" name="Group 13"/>
          <p:cNvGrpSpPr/>
          <p:nvPr/>
        </p:nvGrpSpPr>
        <p:grpSpPr>
          <a:xfrm>
            <a:off x="2743560" y="4285080"/>
            <a:ext cx="1573200" cy="0"/>
            <a:chOff x="2743560" y="4285080"/>
            <a:chExt cx="1573200" cy="0"/>
          </a:xfrm>
        </p:grpSpPr>
        <p:sp>
          <p:nvSpPr>
            <p:cNvPr id="15" name="Straight Connector 14"/>
            <p:cNvSpPr/>
            <p:nvPr/>
          </p:nvSpPr>
          <p:spPr>
            <a:xfrm>
              <a:off x="2959199" y="4285080"/>
              <a:ext cx="1122121" cy="0"/>
            </a:xfrm>
            <a:prstGeom prst="line">
              <a:avLst/>
            </a:prstGeom>
            <a:noFill/>
            <a:ln w="38160">
              <a:solidFill>
                <a:srgbClr val="000000"/>
              </a:solidFill>
              <a:prstDash val="solid"/>
              <a:miter/>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endParaRPr>
            </a:p>
          </p:txBody>
        </p:sp>
        <p:sp>
          <p:nvSpPr>
            <p:cNvPr id="16" name="Straight Connector 15"/>
            <p:cNvSpPr/>
            <p:nvPr/>
          </p:nvSpPr>
          <p:spPr>
            <a:xfrm>
              <a:off x="2743560" y="4285080"/>
              <a:ext cx="240839" cy="0"/>
            </a:xfrm>
            <a:prstGeom prst="line">
              <a:avLst/>
            </a:prstGeom>
            <a:noFill/>
            <a:ln w="38160">
              <a:solidFill>
                <a:srgbClr val="FF0000"/>
              </a:solidFill>
              <a:prstDash val="solid"/>
              <a:miter/>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endParaRPr>
            </a:p>
          </p:txBody>
        </p:sp>
        <p:sp>
          <p:nvSpPr>
            <p:cNvPr id="17" name="Straight Connector 16"/>
            <p:cNvSpPr/>
            <p:nvPr/>
          </p:nvSpPr>
          <p:spPr>
            <a:xfrm>
              <a:off x="4075920" y="4285080"/>
              <a:ext cx="240840" cy="0"/>
            </a:xfrm>
            <a:prstGeom prst="line">
              <a:avLst/>
            </a:prstGeom>
            <a:noFill/>
            <a:ln w="38160">
              <a:solidFill>
                <a:srgbClr val="FF0000"/>
              </a:solidFill>
              <a:prstDash val="solid"/>
              <a:miter/>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endParaRPr>
            </a:p>
          </p:txBody>
        </p:sp>
      </p:grpSp>
      <p:grpSp>
        <p:nvGrpSpPr>
          <p:cNvPr id="18" name="Group 17"/>
          <p:cNvGrpSpPr/>
          <p:nvPr/>
        </p:nvGrpSpPr>
        <p:grpSpPr>
          <a:xfrm>
            <a:off x="2743560" y="2125080"/>
            <a:ext cx="1573200" cy="0"/>
            <a:chOff x="2743560" y="2125080"/>
            <a:chExt cx="1573200" cy="0"/>
          </a:xfrm>
        </p:grpSpPr>
        <p:sp>
          <p:nvSpPr>
            <p:cNvPr id="19" name="Straight Connector 18"/>
            <p:cNvSpPr/>
            <p:nvPr/>
          </p:nvSpPr>
          <p:spPr>
            <a:xfrm>
              <a:off x="2959199" y="2125080"/>
              <a:ext cx="1122121" cy="0"/>
            </a:xfrm>
            <a:prstGeom prst="line">
              <a:avLst/>
            </a:prstGeom>
            <a:noFill/>
            <a:ln w="38160">
              <a:solidFill>
                <a:srgbClr val="000000"/>
              </a:solidFill>
              <a:prstDash val="solid"/>
              <a:miter/>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endParaRPr>
            </a:p>
          </p:txBody>
        </p:sp>
        <p:sp>
          <p:nvSpPr>
            <p:cNvPr id="20" name="Straight Connector 19"/>
            <p:cNvSpPr/>
            <p:nvPr/>
          </p:nvSpPr>
          <p:spPr>
            <a:xfrm>
              <a:off x="2743560" y="2125080"/>
              <a:ext cx="240839" cy="0"/>
            </a:xfrm>
            <a:prstGeom prst="line">
              <a:avLst/>
            </a:prstGeom>
            <a:noFill/>
            <a:ln w="38160">
              <a:solidFill>
                <a:srgbClr val="FF0000"/>
              </a:solidFill>
              <a:prstDash val="solid"/>
              <a:miter/>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endParaRPr>
            </a:p>
          </p:txBody>
        </p:sp>
        <p:sp>
          <p:nvSpPr>
            <p:cNvPr id="21" name="Straight Connector 20"/>
            <p:cNvSpPr/>
            <p:nvPr/>
          </p:nvSpPr>
          <p:spPr>
            <a:xfrm>
              <a:off x="4075920" y="2125080"/>
              <a:ext cx="240840" cy="0"/>
            </a:xfrm>
            <a:prstGeom prst="line">
              <a:avLst/>
            </a:prstGeom>
            <a:noFill/>
            <a:ln w="38160">
              <a:solidFill>
                <a:srgbClr val="FF0000"/>
              </a:solidFill>
              <a:prstDash val="solid"/>
              <a:miter/>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endParaRPr>
            </a:p>
          </p:txBody>
        </p:sp>
      </p:grpSp>
    </p:spTree>
    <p:extLst>
      <p:ext uri="{BB962C8B-B14F-4D97-AF65-F5344CB8AC3E}">
        <p14:creationId xmlns:p14="http://schemas.microsoft.com/office/powerpoint/2010/main" val="2965667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traight Connector 2"/>
          <p:cNvSpPr/>
          <p:nvPr/>
        </p:nvSpPr>
        <p:spPr>
          <a:xfrm>
            <a:off x="4572000" y="4800600"/>
            <a:ext cx="4083120" cy="0"/>
          </a:xfrm>
          <a:prstGeom prst="line">
            <a:avLst/>
          </a:prstGeom>
          <a:noFill/>
          <a:ln w="127080">
            <a:solidFill>
              <a:srgbClr val="000000"/>
            </a:solidFill>
            <a:prstDash val="solid"/>
            <a:miter/>
            <a:tailEnd type="arrow"/>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endParaRPr>
          </a:p>
        </p:txBody>
      </p:sp>
      <p:sp>
        <p:nvSpPr>
          <p:cNvPr id="4" name="Freeform 3"/>
          <p:cNvSpPr/>
          <p:nvPr/>
        </p:nvSpPr>
        <p:spPr>
          <a:xfrm>
            <a:off x="5232600" y="5118120"/>
            <a:ext cx="1739685" cy="37151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rPr>
              <a:t>Proto-onco gene</a:t>
            </a:r>
          </a:p>
        </p:txBody>
      </p:sp>
      <p:pic>
        <p:nvPicPr>
          <p:cNvPr id="5" name="Picture 4"/>
          <p:cNvPicPr>
            <a:picLocks noChangeAspect="1"/>
          </p:cNvPicPr>
          <p:nvPr/>
        </p:nvPicPr>
        <p:blipFill>
          <a:blip r:embed="rId3">
            <a:lum/>
            <a:alphaModFix/>
          </a:blip>
          <a:srcRect/>
          <a:stretch>
            <a:fillRect/>
          </a:stretch>
        </p:blipFill>
        <p:spPr>
          <a:xfrm>
            <a:off x="4935600" y="941399"/>
            <a:ext cx="2857320" cy="3019320"/>
          </a:xfrm>
          <a:prstGeom prst="rect">
            <a:avLst/>
          </a:prstGeom>
          <a:noFill/>
          <a:ln>
            <a:noFill/>
          </a:ln>
        </p:spPr>
      </p:pic>
      <p:sp>
        <p:nvSpPr>
          <p:cNvPr id="6" name="Straight Connector 5"/>
          <p:cNvSpPr/>
          <p:nvPr/>
        </p:nvSpPr>
        <p:spPr>
          <a:xfrm flipH="1">
            <a:off x="4022280" y="2457360"/>
            <a:ext cx="2096999" cy="0"/>
          </a:xfrm>
          <a:prstGeom prst="line">
            <a:avLst/>
          </a:prstGeom>
          <a:noFill/>
          <a:ln w="9360">
            <a:solidFill>
              <a:srgbClr val="000000"/>
            </a:solidFill>
            <a:prstDash val="solid"/>
            <a:miter/>
            <a:tailEnd type="arrow"/>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endParaRPr>
          </a:p>
        </p:txBody>
      </p:sp>
      <p:sp>
        <p:nvSpPr>
          <p:cNvPr id="7" name="Freeform 6"/>
          <p:cNvSpPr/>
          <p:nvPr/>
        </p:nvSpPr>
        <p:spPr>
          <a:xfrm>
            <a:off x="3249360" y="1652760"/>
            <a:ext cx="588921" cy="37151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rPr>
              <a:t>RNA</a:t>
            </a:r>
          </a:p>
        </p:txBody>
      </p:sp>
      <p:sp>
        <p:nvSpPr>
          <p:cNvPr id="8" name="Freeform 7"/>
          <p:cNvSpPr/>
          <p:nvPr/>
        </p:nvSpPr>
        <p:spPr>
          <a:xfrm>
            <a:off x="5724360" y="4129200"/>
            <a:ext cx="1667357" cy="37151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rPr>
              <a:t>Retrovirus (HIV)</a:t>
            </a:r>
          </a:p>
        </p:txBody>
      </p:sp>
      <p:sp>
        <p:nvSpPr>
          <p:cNvPr id="9" name="Straight Connector 8"/>
          <p:cNvSpPr/>
          <p:nvPr/>
        </p:nvSpPr>
        <p:spPr>
          <a:xfrm>
            <a:off x="3560760" y="2329200"/>
            <a:ext cx="0" cy="536760"/>
          </a:xfrm>
          <a:prstGeom prst="line">
            <a:avLst/>
          </a:prstGeom>
          <a:noFill/>
          <a:ln w="9360">
            <a:solidFill>
              <a:srgbClr val="000000"/>
            </a:solidFill>
            <a:prstDash val="solid"/>
            <a:miter/>
            <a:tailEnd type="arrow"/>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endParaRPr>
          </a:p>
        </p:txBody>
      </p:sp>
      <p:sp>
        <p:nvSpPr>
          <p:cNvPr id="10" name="Freeform 9"/>
          <p:cNvSpPr/>
          <p:nvPr/>
        </p:nvSpPr>
        <p:spPr>
          <a:xfrm>
            <a:off x="3222000" y="2973240"/>
            <a:ext cx="606554" cy="37151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rPr>
              <a:t>DNA</a:t>
            </a:r>
          </a:p>
        </p:txBody>
      </p:sp>
      <p:sp>
        <p:nvSpPr>
          <p:cNvPr id="11" name="Straight Connector 10"/>
          <p:cNvSpPr/>
          <p:nvPr/>
        </p:nvSpPr>
        <p:spPr>
          <a:xfrm>
            <a:off x="3557520" y="3483360"/>
            <a:ext cx="0" cy="536400"/>
          </a:xfrm>
          <a:prstGeom prst="line">
            <a:avLst/>
          </a:prstGeom>
          <a:noFill/>
          <a:ln w="9360">
            <a:solidFill>
              <a:srgbClr val="000000"/>
            </a:solidFill>
            <a:prstDash val="solid"/>
            <a:miter/>
            <a:tailEnd type="arrow"/>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endParaRPr>
          </a:p>
        </p:txBody>
      </p:sp>
      <p:sp>
        <p:nvSpPr>
          <p:cNvPr id="12" name="Straight Connector 11"/>
          <p:cNvSpPr/>
          <p:nvPr/>
        </p:nvSpPr>
        <p:spPr>
          <a:xfrm flipH="1" flipV="1">
            <a:off x="2756160" y="4377240"/>
            <a:ext cx="731880" cy="422280"/>
          </a:xfrm>
          <a:prstGeom prst="line">
            <a:avLst/>
          </a:prstGeom>
          <a:noFill/>
          <a:ln w="9360">
            <a:solidFill>
              <a:srgbClr val="000000"/>
            </a:solidFill>
            <a:prstDash val="solid"/>
            <a:miter/>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endParaRPr>
          </a:p>
        </p:txBody>
      </p:sp>
      <p:sp>
        <p:nvSpPr>
          <p:cNvPr id="13" name="Straight Connector 12"/>
          <p:cNvSpPr/>
          <p:nvPr/>
        </p:nvSpPr>
        <p:spPr>
          <a:xfrm flipV="1">
            <a:off x="3668400" y="4276440"/>
            <a:ext cx="718920" cy="523800"/>
          </a:xfrm>
          <a:prstGeom prst="line">
            <a:avLst/>
          </a:prstGeom>
          <a:noFill/>
          <a:ln w="9360">
            <a:solidFill>
              <a:srgbClr val="000000"/>
            </a:solidFill>
            <a:prstDash val="solid"/>
            <a:miter/>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endParaRPr>
          </a:p>
        </p:txBody>
      </p:sp>
      <p:sp>
        <p:nvSpPr>
          <p:cNvPr id="14" name="Straight Connector 13"/>
          <p:cNvSpPr/>
          <p:nvPr/>
        </p:nvSpPr>
        <p:spPr>
          <a:xfrm flipH="1">
            <a:off x="1828800" y="4800600"/>
            <a:ext cx="2743200" cy="0"/>
          </a:xfrm>
          <a:prstGeom prst="line">
            <a:avLst/>
          </a:prstGeom>
          <a:noFill/>
          <a:ln w="0">
            <a:solidFill>
              <a:srgbClr val="000000"/>
            </a:solidFill>
            <a:prstDash val="solid"/>
          </a:ln>
        </p:spPr>
        <p:txBody>
          <a:bodyPr vert="horz" wrap="none" lIns="90000" tIns="45000" rIns="90000" bIns="45000" anchor="ctr" anchorCtr="1"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endParaRPr>
          </a:p>
        </p:txBody>
      </p:sp>
      <p:grpSp>
        <p:nvGrpSpPr>
          <p:cNvPr id="15" name="Group 14"/>
          <p:cNvGrpSpPr/>
          <p:nvPr/>
        </p:nvGrpSpPr>
        <p:grpSpPr>
          <a:xfrm>
            <a:off x="2743560" y="4285080"/>
            <a:ext cx="1573200" cy="0"/>
            <a:chOff x="2743560" y="4285080"/>
            <a:chExt cx="1573200" cy="0"/>
          </a:xfrm>
        </p:grpSpPr>
        <p:sp>
          <p:nvSpPr>
            <p:cNvPr id="16" name="Straight Connector 15"/>
            <p:cNvSpPr/>
            <p:nvPr/>
          </p:nvSpPr>
          <p:spPr>
            <a:xfrm>
              <a:off x="2959199" y="4285080"/>
              <a:ext cx="1122121" cy="0"/>
            </a:xfrm>
            <a:prstGeom prst="line">
              <a:avLst/>
            </a:prstGeom>
            <a:noFill/>
            <a:ln w="38160">
              <a:solidFill>
                <a:srgbClr val="000000"/>
              </a:solidFill>
              <a:prstDash val="solid"/>
              <a:miter/>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endParaRPr>
            </a:p>
          </p:txBody>
        </p:sp>
        <p:sp>
          <p:nvSpPr>
            <p:cNvPr id="17" name="Straight Connector 16"/>
            <p:cNvSpPr/>
            <p:nvPr/>
          </p:nvSpPr>
          <p:spPr>
            <a:xfrm>
              <a:off x="2743560" y="4285080"/>
              <a:ext cx="240839" cy="0"/>
            </a:xfrm>
            <a:prstGeom prst="line">
              <a:avLst/>
            </a:prstGeom>
            <a:noFill/>
            <a:ln w="38160">
              <a:solidFill>
                <a:srgbClr val="FF0000"/>
              </a:solidFill>
              <a:prstDash val="solid"/>
              <a:miter/>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endParaRPr>
            </a:p>
          </p:txBody>
        </p:sp>
        <p:sp>
          <p:nvSpPr>
            <p:cNvPr id="18" name="Straight Connector 17"/>
            <p:cNvSpPr/>
            <p:nvPr/>
          </p:nvSpPr>
          <p:spPr>
            <a:xfrm>
              <a:off x="4075920" y="4285080"/>
              <a:ext cx="240840" cy="0"/>
            </a:xfrm>
            <a:prstGeom prst="line">
              <a:avLst/>
            </a:prstGeom>
            <a:noFill/>
            <a:ln w="38160">
              <a:solidFill>
                <a:srgbClr val="FF0000"/>
              </a:solidFill>
              <a:prstDash val="solid"/>
              <a:miter/>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endParaRPr>
            </a:p>
          </p:txBody>
        </p:sp>
      </p:grpSp>
      <p:sp>
        <p:nvSpPr>
          <p:cNvPr id="19" name="Straight Connector 18"/>
          <p:cNvSpPr/>
          <p:nvPr/>
        </p:nvSpPr>
        <p:spPr>
          <a:xfrm>
            <a:off x="2959199" y="2125080"/>
            <a:ext cx="1122121" cy="0"/>
          </a:xfrm>
          <a:prstGeom prst="line">
            <a:avLst/>
          </a:prstGeom>
          <a:noFill/>
          <a:ln w="38160">
            <a:solidFill>
              <a:srgbClr val="000000"/>
            </a:solidFill>
            <a:prstDash val="solid"/>
            <a:miter/>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endParaRPr>
          </a:p>
        </p:txBody>
      </p:sp>
      <p:sp>
        <p:nvSpPr>
          <p:cNvPr id="20" name="Straight Connector 19"/>
          <p:cNvSpPr/>
          <p:nvPr/>
        </p:nvSpPr>
        <p:spPr>
          <a:xfrm>
            <a:off x="2743560" y="2125080"/>
            <a:ext cx="240839" cy="0"/>
          </a:xfrm>
          <a:prstGeom prst="line">
            <a:avLst/>
          </a:prstGeom>
          <a:noFill/>
          <a:ln w="38160">
            <a:solidFill>
              <a:srgbClr val="FF0000"/>
            </a:solidFill>
            <a:prstDash val="solid"/>
            <a:miter/>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endParaRPr>
          </a:p>
        </p:txBody>
      </p:sp>
      <p:sp>
        <p:nvSpPr>
          <p:cNvPr id="21" name="Straight Connector 20"/>
          <p:cNvSpPr/>
          <p:nvPr/>
        </p:nvSpPr>
        <p:spPr>
          <a:xfrm>
            <a:off x="4075920" y="2125080"/>
            <a:ext cx="240840" cy="0"/>
          </a:xfrm>
          <a:prstGeom prst="line">
            <a:avLst/>
          </a:prstGeom>
          <a:noFill/>
          <a:ln w="38160">
            <a:solidFill>
              <a:srgbClr val="FF0000"/>
            </a:solidFill>
            <a:prstDash val="solid"/>
            <a:miter/>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Calibri" panose="020F0502020204030204" pitchFamily="34" charset="0"/>
              <a:ea typeface="Arial" pitchFamily="2"/>
              <a:cs typeface="Calibri" panose="020F0502020204030204" pitchFamily="34" charset="0"/>
            </a:endParaRPr>
          </a:p>
        </p:txBody>
      </p:sp>
      <p:sp>
        <p:nvSpPr>
          <p:cNvPr id="27" name="Freeform 1"/>
          <p:cNvSpPr/>
          <p:nvPr/>
        </p:nvSpPr>
        <p:spPr>
          <a:xfrm>
            <a:off x="132481" y="118636"/>
            <a:ext cx="3610180" cy="154362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spAutoFit/>
          </a:bodyPr>
          <a:lstStyle/>
          <a:p>
            <a:pPr marL="266400" marR="0" lvl="0" indent="-266400" algn="l" rtl="0" hangingPunct="1">
              <a:lnSpc>
                <a:spcPct val="100000"/>
              </a:lnSpc>
              <a:spcBef>
                <a:spcPts val="1749"/>
              </a:spcBef>
              <a:spcAft>
                <a:spcPts val="0"/>
              </a:spcAft>
              <a:buNone/>
              <a:tabLst>
                <a:tab pos="266400" algn="l"/>
                <a:tab pos="1180800" algn="l"/>
                <a:tab pos="2095200" algn="l"/>
                <a:tab pos="3009599" algn="l"/>
                <a:tab pos="3924000" algn="l"/>
                <a:tab pos="4838400" algn="l"/>
                <a:tab pos="5752799" algn="l"/>
                <a:tab pos="6667199" algn="l"/>
                <a:tab pos="7581600" algn="l"/>
                <a:tab pos="8496000" algn="l"/>
                <a:tab pos="9410400" algn="l"/>
                <a:tab pos="10324800" algn="l"/>
              </a:tabLst>
            </a:pPr>
            <a:r>
              <a:rPr lang="en-US" sz="4000" b="1" i="0" u="none" strike="noStrike" baseline="0" dirty="0" smtClean="0">
                <a:ln>
                  <a:noFill/>
                </a:ln>
                <a:solidFill>
                  <a:srgbClr val="FF6600"/>
                </a:solidFill>
                <a:latin typeface="Calibri" panose="020F0502020204030204" pitchFamily="34" charset="0"/>
                <a:ea typeface="Arial" pitchFamily="2"/>
                <a:cs typeface="Calibri" panose="020F0502020204030204" pitchFamily="34" charset="0"/>
              </a:rPr>
              <a:t>Viruses</a:t>
            </a:r>
            <a:endParaRPr lang="en-US" sz="4000" b="1" i="0" u="none" strike="noStrike" baseline="0" dirty="0">
              <a:ln>
                <a:noFill/>
              </a:ln>
              <a:solidFill>
                <a:srgbClr val="FF6600"/>
              </a:solidFill>
              <a:latin typeface="Calibri" panose="020F0502020204030204" pitchFamily="34" charset="0"/>
              <a:ea typeface="Arial" pitchFamily="2"/>
              <a:cs typeface="Calibri" panose="020F0502020204030204" pitchFamily="34" charset="0"/>
            </a:endParaRPr>
          </a:p>
          <a:p>
            <a:pPr marL="266400" marR="0" lvl="0" indent="-266400" algn="l" rtl="0" hangingPunct="1">
              <a:lnSpc>
                <a:spcPct val="100000"/>
              </a:lnSpc>
              <a:spcBef>
                <a:spcPts val="1749"/>
              </a:spcBef>
              <a:spcAft>
                <a:spcPts val="0"/>
              </a:spcAft>
              <a:buNone/>
              <a:tabLst>
                <a:tab pos="266400" algn="l"/>
                <a:tab pos="1180800" algn="l"/>
                <a:tab pos="2095200" algn="l"/>
                <a:tab pos="3009599" algn="l"/>
                <a:tab pos="3924000" algn="l"/>
                <a:tab pos="4838400" algn="l"/>
                <a:tab pos="5752799" algn="l"/>
                <a:tab pos="6667199" algn="l"/>
                <a:tab pos="7581600" algn="l"/>
                <a:tab pos="8496000" algn="l"/>
                <a:tab pos="9410400" algn="l"/>
                <a:tab pos="10324800" algn="l"/>
              </a:tabLst>
            </a:pPr>
            <a:endParaRPr lang="en-US" sz="4000" b="1" i="0" u="none" strike="noStrike" baseline="0" dirty="0">
              <a:ln>
                <a:noFill/>
              </a:ln>
              <a:solidFill>
                <a:srgbClr val="FF6600"/>
              </a:solidFill>
              <a:latin typeface="Calibri" panose="020F0502020204030204" pitchFamily="34" charset="0"/>
              <a:ea typeface="Arial" pitchFamily="2"/>
              <a:cs typeface="Calibri" panose="020F0502020204030204" pitchFamily="34" charset="0"/>
            </a:endParaRPr>
          </a:p>
        </p:txBody>
      </p:sp>
    </p:spTree>
    <p:extLst>
      <p:ext uri="{BB962C8B-B14F-4D97-AF65-F5344CB8AC3E}">
        <p14:creationId xmlns:p14="http://schemas.microsoft.com/office/powerpoint/2010/main" val="4200698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p:cNvSpPr txBox="1">
            <a:spLocks noChangeArrowheads="1"/>
          </p:cNvSpPr>
          <p:nvPr/>
        </p:nvSpPr>
        <p:spPr bwMode="auto">
          <a:xfrm>
            <a:off x="1284288" y="0"/>
            <a:ext cx="6986587" cy="659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6700" indent="-266700" eaLnBrk="0" hangingPunct="0">
              <a:tabLst>
                <a:tab pos="10795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10795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10795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10795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10795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800" b="1" dirty="0">
                <a:solidFill>
                  <a:srgbClr val="FF6600"/>
                </a:solidFill>
                <a:latin typeface="Calibri" panose="020F0502020204030204" pitchFamily="34" charset="0"/>
              </a:rPr>
              <a:t>Mutations can be caused by:</a:t>
            </a:r>
          </a:p>
          <a:p>
            <a:pPr eaLnBrk="1" hangingPunct="1">
              <a:lnSpc>
                <a:spcPts val="2000"/>
              </a:lnSpc>
              <a:spcBef>
                <a:spcPct val="50000"/>
              </a:spcBef>
            </a:pPr>
            <a:endParaRPr lang="en-US" altLang="nl-NL" sz="1000" b="1" dirty="0">
              <a:solidFill>
                <a:schemeClr val="accent2"/>
              </a:solidFill>
              <a:latin typeface="Calibri" panose="020F0502020204030204" pitchFamily="34" charset="0"/>
            </a:endParaRPr>
          </a:p>
          <a:p>
            <a:pPr eaLnBrk="1" hangingPunct="1">
              <a:lnSpc>
                <a:spcPts val="2000"/>
              </a:lnSpc>
              <a:spcBef>
                <a:spcPct val="50000"/>
              </a:spcBef>
              <a:buFontTx/>
              <a:buChar char="•"/>
            </a:pPr>
            <a:r>
              <a:rPr lang="en-US" altLang="nl-NL" sz="2400" dirty="0">
                <a:latin typeface="Calibri" panose="020F0502020204030204" pitchFamily="34" charset="0"/>
              </a:rPr>
              <a:t>Replication errors / slippage</a:t>
            </a:r>
          </a:p>
          <a:p>
            <a:pPr eaLnBrk="1" hangingPunct="1">
              <a:lnSpc>
                <a:spcPts val="2000"/>
              </a:lnSpc>
              <a:spcBef>
                <a:spcPct val="50000"/>
              </a:spcBef>
              <a:buFontTx/>
              <a:buChar char="•"/>
            </a:pPr>
            <a:r>
              <a:rPr lang="en-US" altLang="nl-NL" sz="2400" dirty="0">
                <a:latin typeface="Calibri" panose="020F0502020204030204" pitchFamily="34" charset="0"/>
              </a:rPr>
              <a:t>Oxidative damage (reactive oxygen species)</a:t>
            </a:r>
          </a:p>
          <a:p>
            <a:pPr eaLnBrk="1" hangingPunct="1">
              <a:lnSpc>
                <a:spcPts val="2000"/>
              </a:lnSpc>
              <a:spcBef>
                <a:spcPct val="50000"/>
              </a:spcBef>
              <a:buFontTx/>
              <a:buChar char="•"/>
            </a:pPr>
            <a:r>
              <a:rPr lang="en-US" altLang="nl-NL" sz="2400" dirty="0" smtClean="0">
                <a:latin typeface="Calibri" panose="020F0502020204030204" pitchFamily="34" charset="0"/>
              </a:rPr>
              <a:t>Transposons</a:t>
            </a:r>
          </a:p>
          <a:p>
            <a:pPr eaLnBrk="1" hangingPunct="1">
              <a:lnSpc>
                <a:spcPts val="2000"/>
              </a:lnSpc>
              <a:spcBef>
                <a:spcPct val="50000"/>
              </a:spcBef>
              <a:buFontTx/>
              <a:buChar char="•"/>
            </a:pPr>
            <a:r>
              <a:rPr lang="en-US" altLang="nl-NL" sz="2400" dirty="0" smtClean="0">
                <a:latin typeface="Calibri" panose="020F0502020204030204" pitchFamily="34" charset="0"/>
              </a:rPr>
              <a:t>Viruses</a:t>
            </a:r>
            <a:endParaRPr lang="en-US" altLang="nl-NL" sz="2400" dirty="0">
              <a:latin typeface="Calibri" panose="020F0502020204030204" pitchFamily="34" charset="0"/>
            </a:endParaRPr>
          </a:p>
          <a:p>
            <a:pPr eaLnBrk="1" hangingPunct="1">
              <a:lnSpc>
                <a:spcPts val="2000"/>
              </a:lnSpc>
              <a:spcBef>
                <a:spcPct val="50000"/>
              </a:spcBef>
              <a:buFontTx/>
              <a:buChar char="•"/>
            </a:pPr>
            <a:r>
              <a:rPr lang="en-US" altLang="nl-NL" sz="2400" dirty="0">
                <a:latin typeface="Calibri" panose="020F0502020204030204" pitchFamily="34" charset="0"/>
              </a:rPr>
              <a:t>Tautomeric shifts</a:t>
            </a:r>
          </a:p>
          <a:p>
            <a:pPr eaLnBrk="1" hangingPunct="1">
              <a:lnSpc>
                <a:spcPts val="2000"/>
              </a:lnSpc>
              <a:spcBef>
                <a:spcPct val="50000"/>
              </a:spcBef>
              <a:buFontTx/>
              <a:buChar char="•"/>
            </a:pPr>
            <a:r>
              <a:rPr lang="en-US" altLang="nl-NL" sz="2400" dirty="0" err="1">
                <a:solidFill>
                  <a:schemeClr val="bg1">
                    <a:lumMod val="75000"/>
                  </a:schemeClr>
                </a:solidFill>
                <a:latin typeface="Calibri" panose="020F0502020204030204" pitchFamily="34" charset="0"/>
              </a:rPr>
              <a:t>Depurination</a:t>
            </a:r>
            <a:r>
              <a:rPr lang="en-US" altLang="nl-NL" sz="2400" dirty="0">
                <a:solidFill>
                  <a:schemeClr val="bg1">
                    <a:lumMod val="75000"/>
                  </a:schemeClr>
                </a:solidFill>
                <a:latin typeface="Calibri" panose="020F0502020204030204" pitchFamily="34" charset="0"/>
              </a:rPr>
              <a:t> and deamination</a:t>
            </a:r>
          </a:p>
          <a:p>
            <a:pPr eaLnBrk="1" hangingPunct="1">
              <a:lnSpc>
                <a:spcPts val="2000"/>
              </a:lnSpc>
              <a:spcBef>
                <a:spcPct val="50000"/>
              </a:spcBef>
              <a:buFontTx/>
              <a:buChar char="•"/>
            </a:pPr>
            <a:r>
              <a:rPr lang="en-US" altLang="nl-NL" sz="2400" dirty="0">
                <a:solidFill>
                  <a:schemeClr val="bg1">
                    <a:lumMod val="75000"/>
                  </a:schemeClr>
                </a:solidFill>
                <a:latin typeface="Calibri" panose="020F0502020204030204" pitchFamily="34" charset="0"/>
              </a:rPr>
              <a:t>Chemicals and radiation</a:t>
            </a:r>
          </a:p>
          <a:p>
            <a:pPr eaLnBrk="1" hangingPunct="1">
              <a:lnSpc>
                <a:spcPts val="2000"/>
              </a:lnSpc>
              <a:spcBef>
                <a:spcPct val="50000"/>
              </a:spcBef>
            </a:pPr>
            <a:r>
              <a:rPr lang="en-US" altLang="nl-NL" sz="2400" dirty="0">
                <a:solidFill>
                  <a:schemeClr val="bg1">
                    <a:lumMod val="75000"/>
                  </a:schemeClr>
                </a:solidFill>
                <a:latin typeface="Calibri" panose="020F0502020204030204" pitchFamily="34" charset="0"/>
              </a:rPr>
              <a:t>		- Base analogs</a:t>
            </a:r>
          </a:p>
          <a:p>
            <a:pPr eaLnBrk="1" hangingPunct="1">
              <a:lnSpc>
                <a:spcPts val="2000"/>
              </a:lnSpc>
              <a:spcBef>
                <a:spcPct val="50000"/>
              </a:spcBef>
            </a:pPr>
            <a:r>
              <a:rPr lang="en-US" altLang="nl-NL" sz="2400" dirty="0">
                <a:solidFill>
                  <a:schemeClr val="bg1">
                    <a:lumMod val="75000"/>
                  </a:schemeClr>
                </a:solidFill>
                <a:latin typeface="Calibri" panose="020F0502020204030204" pitchFamily="34" charset="0"/>
              </a:rPr>
              <a:t>		- Alkylating agents</a:t>
            </a:r>
          </a:p>
          <a:p>
            <a:pPr eaLnBrk="1" hangingPunct="1">
              <a:lnSpc>
                <a:spcPts val="2000"/>
              </a:lnSpc>
              <a:spcBef>
                <a:spcPct val="50000"/>
              </a:spcBef>
            </a:pPr>
            <a:r>
              <a:rPr lang="en-US" altLang="nl-NL" sz="2400" dirty="0">
                <a:solidFill>
                  <a:schemeClr val="bg1">
                    <a:lumMod val="75000"/>
                  </a:schemeClr>
                </a:solidFill>
                <a:latin typeface="Calibri" panose="020F0502020204030204" pitchFamily="34" charset="0"/>
              </a:rPr>
              <a:t>		- Intercalating agents (</a:t>
            </a:r>
            <a:r>
              <a:rPr lang="en-US" altLang="nl-NL" sz="2400" dirty="0" smtClean="0">
                <a:solidFill>
                  <a:schemeClr val="bg1">
                    <a:lumMod val="75000"/>
                  </a:schemeClr>
                </a:solidFill>
                <a:latin typeface="Calibri" panose="020F0502020204030204" pitchFamily="34" charset="0"/>
              </a:rPr>
              <a:t>dyes)</a:t>
            </a:r>
            <a:endParaRPr lang="en-US" altLang="nl-NL" sz="2400" dirty="0">
              <a:solidFill>
                <a:schemeClr val="bg1">
                  <a:lumMod val="75000"/>
                </a:schemeClr>
              </a:solidFill>
              <a:latin typeface="Calibri" panose="020F0502020204030204" pitchFamily="34" charset="0"/>
            </a:endParaRPr>
          </a:p>
          <a:p>
            <a:pPr eaLnBrk="1" hangingPunct="1">
              <a:lnSpc>
                <a:spcPts val="2000"/>
              </a:lnSpc>
              <a:spcBef>
                <a:spcPct val="50000"/>
              </a:spcBef>
            </a:pPr>
            <a:r>
              <a:rPr lang="en-US" altLang="nl-NL" sz="2400" dirty="0">
                <a:solidFill>
                  <a:schemeClr val="bg1">
                    <a:lumMod val="75000"/>
                  </a:schemeClr>
                </a:solidFill>
                <a:latin typeface="Calibri" panose="020F0502020204030204" pitchFamily="34" charset="0"/>
              </a:rPr>
              <a:t>		- Adduct-forming agents</a:t>
            </a:r>
          </a:p>
          <a:p>
            <a:pPr eaLnBrk="1" hangingPunct="1">
              <a:lnSpc>
                <a:spcPts val="2000"/>
              </a:lnSpc>
              <a:spcBef>
                <a:spcPct val="50000"/>
              </a:spcBef>
            </a:pPr>
            <a:r>
              <a:rPr lang="en-US" altLang="nl-NL" sz="2400" dirty="0">
                <a:solidFill>
                  <a:schemeClr val="bg1">
                    <a:lumMod val="75000"/>
                  </a:schemeClr>
                </a:solidFill>
                <a:latin typeface="Calibri" panose="020F0502020204030204" pitchFamily="34" charset="0"/>
              </a:rPr>
              <a:t>		- UV-light (thymine dimers)</a:t>
            </a:r>
          </a:p>
          <a:p>
            <a:pPr eaLnBrk="1" hangingPunct="1">
              <a:lnSpc>
                <a:spcPts val="2000"/>
              </a:lnSpc>
              <a:spcBef>
                <a:spcPct val="50000"/>
              </a:spcBef>
            </a:pPr>
            <a:r>
              <a:rPr lang="en-US" altLang="nl-NL" sz="2400" dirty="0">
                <a:solidFill>
                  <a:schemeClr val="bg1">
                    <a:lumMod val="75000"/>
                  </a:schemeClr>
                </a:solidFill>
                <a:latin typeface="Calibri" panose="020F0502020204030204" pitchFamily="34" charset="0"/>
              </a:rPr>
              <a:t>		- Ionizing radiation</a:t>
            </a:r>
            <a:endParaRPr lang="nl-NL" altLang="nl-NL" sz="2400" dirty="0">
              <a:solidFill>
                <a:schemeClr val="bg1">
                  <a:lumMod val="75000"/>
                </a:schemeClr>
              </a:solidFill>
              <a:latin typeface="Calibri" panose="020F0502020204030204" pitchFamily="34" charset="0"/>
            </a:endParaRPr>
          </a:p>
        </p:txBody>
      </p:sp>
      <p:sp>
        <p:nvSpPr>
          <p:cNvPr id="6" name="Text Box 5"/>
          <p:cNvSpPr txBox="1">
            <a:spLocks noChangeArrowheads="1"/>
          </p:cNvSpPr>
          <p:nvPr/>
        </p:nvSpPr>
        <p:spPr bwMode="auto">
          <a:xfrm>
            <a:off x="793612" y="931725"/>
            <a:ext cx="1928813" cy="564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981075"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981075"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981075"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981075"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981075"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9pPr>
          </a:lstStyle>
          <a:p>
            <a:pPr eaLnBrk="1" hangingPunct="1">
              <a:lnSpc>
                <a:spcPts val="2000"/>
              </a:lnSpc>
              <a:spcBef>
                <a:spcPct val="50000"/>
              </a:spcBef>
            </a:pPr>
            <a:r>
              <a:rPr lang="nl-NL" altLang="nl-NL" sz="2400" b="1" dirty="0">
                <a:solidFill>
                  <a:srgbClr val="FF0000"/>
                </a:solidFill>
                <a:latin typeface="Calibri" panose="020F0502020204030204" pitchFamily="34" charset="0"/>
              </a:rPr>
              <a:t>1</a:t>
            </a:r>
          </a:p>
          <a:p>
            <a:pPr eaLnBrk="1" hangingPunct="1">
              <a:lnSpc>
                <a:spcPts val="2000"/>
              </a:lnSpc>
              <a:spcBef>
                <a:spcPct val="50000"/>
              </a:spcBef>
            </a:pPr>
            <a:r>
              <a:rPr lang="nl-NL" altLang="nl-NL" sz="2400" b="1" dirty="0">
                <a:solidFill>
                  <a:srgbClr val="FF0000"/>
                </a:solidFill>
                <a:latin typeface="Calibri" panose="020F0502020204030204" pitchFamily="34" charset="0"/>
              </a:rPr>
              <a:t>2</a:t>
            </a: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3</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4</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5</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6</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	7</a:t>
            </a: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	8</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9</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10</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11</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12</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a:off x="251520" y="263676"/>
            <a:ext cx="8568952" cy="64851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spAutoFit/>
          </a:bodyPr>
          <a:lstStyle/>
          <a:p>
            <a:pPr marL="0" marR="0" lvl="0" indent="0" algn="l" rtl="0" hangingPunct="1">
              <a:lnSpc>
                <a:spcPct val="100000"/>
              </a:lnSpc>
              <a:spcBef>
                <a:spcPts val="1749"/>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3600" b="1" i="0" u="none" strike="noStrike" baseline="0" dirty="0" err="1" smtClean="0">
                <a:ln>
                  <a:noFill/>
                </a:ln>
                <a:solidFill>
                  <a:srgbClr val="FF6600"/>
                </a:solidFill>
                <a:latin typeface="Calibri" panose="020F0502020204030204" pitchFamily="34" charset="0"/>
                <a:ea typeface="Arial" pitchFamily="2"/>
                <a:cs typeface="Calibri" panose="020F0502020204030204" pitchFamily="34" charset="0"/>
              </a:rPr>
              <a:t>Tautomerisation</a:t>
            </a:r>
            <a:r>
              <a:rPr lang="en-US" sz="3600" b="1" i="0" u="none" strike="noStrike" baseline="0" dirty="0" smtClean="0">
                <a:ln>
                  <a:noFill/>
                </a:ln>
                <a:solidFill>
                  <a:srgbClr val="FF6600"/>
                </a:solidFill>
                <a:latin typeface="Calibri" panose="020F0502020204030204" pitchFamily="34" charset="0"/>
                <a:ea typeface="Arial" pitchFamily="2"/>
                <a:cs typeface="Calibri" panose="020F0502020204030204" pitchFamily="34" charset="0"/>
              </a:rPr>
              <a:t> of bases</a:t>
            </a:r>
            <a:endParaRPr lang="en-US" sz="3600" b="1" i="0" u="none" strike="noStrike" baseline="0" dirty="0">
              <a:ln>
                <a:noFill/>
              </a:ln>
              <a:solidFill>
                <a:srgbClr val="FF6600"/>
              </a:solidFill>
              <a:latin typeface="Calibri" panose="020F0502020204030204" pitchFamily="34" charset="0"/>
              <a:ea typeface="Arial" pitchFamily="2"/>
              <a:cs typeface="Calibri" panose="020F0502020204030204" pitchFamily="34" charset="0"/>
            </a:endParaRPr>
          </a:p>
        </p:txBody>
      </p:sp>
      <p:grpSp>
        <p:nvGrpSpPr>
          <p:cNvPr id="20" name="Group 19"/>
          <p:cNvGrpSpPr/>
          <p:nvPr/>
        </p:nvGrpSpPr>
        <p:grpSpPr>
          <a:xfrm>
            <a:off x="444714" y="1281240"/>
            <a:ext cx="8375758" cy="5505718"/>
            <a:chOff x="0" y="1281240"/>
            <a:chExt cx="8375758" cy="5505718"/>
          </a:xfrm>
        </p:grpSpPr>
        <p:pic>
          <p:nvPicPr>
            <p:cNvPr id="2" name="Picture 1"/>
            <p:cNvPicPr>
              <a:picLocks noChangeAspect="1"/>
            </p:cNvPicPr>
            <p:nvPr/>
          </p:nvPicPr>
          <p:blipFill>
            <a:blip r:embed="rId3">
              <a:lum/>
              <a:alphaModFix/>
            </a:blip>
            <a:srcRect/>
            <a:stretch>
              <a:fillRect/>
            </a:stretch>
          </p:blipFill>
          <p:spPr>
            <a:xfrm>
              <a:off x="0" y="2166840"/>
              <a:ext cx="5689440" cy="3676679"/>
            </a:xfrm>
            <a:prstGeom prst="rect">
              <a:avLst/>
            </a:prstGeom>
            <a:noFill/>
            <a:ln>
              <a:noFill/>
            </a:ln>
          </p:spPr>
        </p:pic>
        <p:sp>
          <p:nvSpPr>
            <p:cNvPr id="4" name="Freeform 3"/>
            <p:cNvSpPr/>
            <p:nvPr/>
          </p:nvSpPr>
          <p:spPr>
            <a:xfrm>
              <a:off x="4008600" y="1281240"/>
              <a:ext cx="1584000" cy="703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spAutoFit/>
            </a:bodyPr>
            <a:lstStyle/>
            <a:p>
              <a:pPr marL="0" marR="0" lvl="0" indent="0" algn="l" rtl="0" hangingPunct="1">
                <a:lnSpc>
                  <a:spcPct val="100000"/>
                </a:lnSpc>
                <a:spcBef>
                  <a:spcPts val="1247"/>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2000" b="1" i="0" u="none" strike="noStrike" baseline="0" dirty="0">
                  <a:ln>
                    <a:noFill/>
                  </a:ln>
                  <a:latin typeface="Arial" pitchFamily="18"/>
                  <a:ea typeface="Arial" pitchFamily="2"/>
                  <a:cs typeface="Arial" pitchFamily="2"/>
                </a:rPr>
                <a:t>‘</a:t>
              </a:r>
              <a:r>
                <a:rPr lang="en-US" sz="2000" b="1" i="0" u="none" strike="noStrike" baseline="0" dirty="0" err="1">
                  <a:ln>
                    <a:noFill/>
                  </a:ln>
                  <a:latin typeface="Arial" pitchFamily="18"/>
                  <a:ea typeface="Arial" pitchFamily="2"/>
                  <a:cs typeface="Arial" pitchFamily="2"/>
                </a:rPr>
                <a:t>lijkt</a:t>
              </a:r>
              <a:r>
                <a:rPr lang="en-US" sz="2000" b="1" i="0" u="none" strike="noStrike" baseline="0" dirty="0">
                  <a:ln>
                    <a:noFill/>
                  </a:ln>
                  <a:latin typeface="Arial" pitchFamily="18"/>
                  <a:ea typeface="Arial" pitchFamily="2"/>
                  <a:cs typeface="Arial" pitchFamily="2"/>
                </a:rPr>
                <a:t>’ op cytosine</a:t>
              </a:r>
            </a:p>
          </p:txBody>
        </p:sp>
        <p:sp>
          <p:nvSpPr>
            <p:cNvPr id="5" name="Freeform 4"/>
            <p:cNvSpPr/>
            <p:nvPr/>
          </p:nvSpPr>
          <p:spPr>
            <a:xfrm>
              <a:off x="4186547" y="6083158"/>
              <a:ext cx="1584360" cy="7038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spAutoFit/>
            </a:bodyPr>
            <a:lstStyle/>
            <a:p>
              <a:pPr marL="0" marR="0" lvl="0" indent="0" algn="l" rtl="0" hangingPunct="1">
                <a:lnSpc>
                  <a:spcPct val="100000"/>
                </a:lnSpc>
                <a:spcBef>
                  <a:spcPts val="1247"/>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2000" b="1" i="0" u="none" strike="noStrike" baseline="0" dirty="0">
                  <a:ln>
                    <a:noFill/>
                  </a:ln>
                  <a:latin typeface="Arial" pitchFamily="18"/>
                  <a:ea typeface="Arial" pitchFamily="2"/>
                  <a:cs typeface="Arial" pitchFamily="2"/>
                </a:rPr>
                <a:t>‘</a:t>
              </a:r>
              <a:r>
                <a:rPr lang="en-US" sz="2000" b="1" i="0" u="none" strike="noStrike" baseline="0" dirty="0" err="1">
                  <a:ln>
                    <a:noFill/>
                  </a:ln>
                  <a:latin typeface="Arial" pitchFamily="18"/>
                  <a:ea typeface="Arial" pitchFamily="2"/>
                  <a:cs typeface="Arial" pitchFamily="2"/>
                </a:rPr>
                <a:t>lijkt</a:t>
              </a:r>
              <a:r>
                <a:rPr lang="en-US" sz="2000" b="1" i="0" u="none" strike="noStrike" baseline="0" dirty="0">
                  <a:ln>
                    <a:noFill/>
                  </a:ln>
                  <a:latin typeface="Arial" pitchFamily="18"/>
                  <a:ea typeface="Arial" pitchFamily="2"/>
                  <a:cs typeface="Arial" pitchFamily="2"/>
                </a:rPr>
                <a:t>’ op adenine</a:t>
              </a:r>
            </a:p>
          </p:txBody>
        </p:sp>
        <p:sp>
          <p:nvSpPr>
            <p:cNvPr id="6" name="Freeform 5"/>
            <p:cNvSpPr/>
            <p:nvPr/>
          </p:nvSpPr>
          <p:spPr>
            <a:xfrm>
              <a:off x="1185840" y="2860560"/>
              <a:ext cx="503280" cy="459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spAutoFit/>
            </a:bodyPr>
            <a:lstStyle/>
            <a:p>
              <a:pPr marL="0" marR="0" lvl="0" indent="0" algn="l" rtl="0" hangingPunct="1">
                <a:lnSpc>
                  <a:spcPct val="100000"/>
                </a:lnSpc>
                <a:spcBef>
                  <a:spcPts val="150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2400" b="1" i="0" u="none" strike="noStrike" baseline="0">
                  <a:ln>
                    <a:noFill/>
                  </a:ln>
                  <a:solidFill>
                    <a:srgbClr val="0000FF"/>
                  </a:solidFill>
                  <a:latin typeface="Arial" pitchFamily="18"/>
                  <a:ea typeface="Arial" pitchFamily="2"/>
                  <a:cs typeface="Arial" pitchFamily="2"/>
                </a:rPr>
                <a:t>T</a:t>
              </a:r>
            </a:p>
          </p:txBody>
        </p:sp>
        <p:sp>
          <p:nvSpPr>
            <p:cNvPr id="7" name="Freeform 6"/>
            <p:cNvSpPr/>
            <p:nvPr/>
          </p:nvSpPr>
          <p:spPr>
            <a:xfrm>
              <a:off x="1224000" y="4803840"/>
              <a:ext cx="503280" cy="459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spAutoFit/>
            </a:bodyPr>
            <a:lstStyle/>
            <a:p>
              <a:pPr marL="0" marR="0" lvl="0" indent="0" algn="l" rtl="0" hangingPunct="1">
                <a:lnSpc>
                  <a:spcPct val="100000"/>
                </a:lnSpc>
                <a:spcBef>
                  <a:spcPts val="150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2400" b="1" i="0" u="none" strike="noStrike" baseline="0">
                  <a:ln>
                    <a:noFill/>
                  </a:ln>
                  <a:solidFill>
                    <a:srgbClr val="0000FF"/>
                  </a:solidFill>
                  <a:latin typeface="Arial" pitchFamily="18"/>
                  <a:ea typeface="Arial" pitchFamily="2"/>
                  <a:cs typeface="Arial" pitchFamily="2"/>
                </a:rPr>
                <a:t>G</a:t>
              </a:r>
            </a:p>
          </p:txBody>
        </p:sp>
        <p:sp>
          <p:nvSpPr>
            <p:cNvPr id="8" name="Freeform 7"/>
            <p:cNvSpPr/>
            <p:nvPr/>
          </p:nvSpPr>
          <p:spPr>
            <a:xfrm>
              <a:off x="4414680" y="2894040"/>
              <a:ext cx="648000" cy="459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spAutoFit/>
            </a:bodyPr>
            <a:lstStyle/>
            <a:p>
              <a:pPr marL="0" marR="0" lvl="0" indent="0" algn="l" rtl="0" hangingPunct="1">
                <a:lnSpc>
                  <a:spcPct val="100000"/>
                </a:lnSpc>
                <a:spcBef>
                  <a:spcPts val="150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2400" b="1" i="0" u="none" strike="noStrike" baseline="0">
                  <a:ln>
                    <a:noFill/>
                  </a:ln>
                  <a:solidFill>
                    <a:srgbClr val="FF0000"/>
                  </a:solidFill>
                  <a:latin typeface="Arial" pitchFamily="18"/>
                  <a:ea typeface="Arial" pitchFamily="2"/>
                  <a:cs typeface="Arial" pitchFamily="2"/>
                </a:rPr>
                <a:t>‘C’</a:t>
              </a:r>
            </a:p>
          </p:txBody>
        </p:sp>
        <p:sp>
          <p:nvSpPr>
            <p:cNvPr id="9" name="Freeform 8"/>
            <p:cNvSpPr/>
            <p:nvPr/>
          </p:nvSpPr>
          <p:spPr>
            <a:xfrm>
              <a:off x="4464000" y="4827600"/>
              <a:ext cx="647640" cy="459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spAutoFit/>
            </a:bodyPr>
            <a:lstStyle/>
            <a:p>
              <a:pPr marL="0" marR="0" lvl="0" indent="0" algn="l" rtl="0" hangingPunct="1">
                <a:lnSpc>
                  <a:spcPct val="100000"/>
                </a:lnSpc>
                <a:spcBef>
                  <a:spcPts val="150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2400" b="1" i="0" u="none" strike="noStrike" baseline="0">
                  <a:ln>
                    <a:noFill/>
                  </a:ln>
                  <a:solidFill>
                    <a:srgbClr val="FF0000"/>
                  </a:solidFill>
                  <a:latin typeface="Arial" pitchFamily="18"/>
                  <a:ea typeface="Arial" pitchFamily="2"/>
                  <a:cs typeface="Arial" pitchFamily="2"/>
                </a:rPr>
                <a:t>‘A’</a:t>
              </a:r>
            </a:p>
          </p:txBody>
        </p:sp>
        <p:sp>
          <p:nvSpPr>
            <p:cNvPr id="10" name="Straight Connector 9"/>
            <p:cNvSpPr/>
            <p:nvPr/>
          </p:nvSpPr>
          <p:spPr>
            <a:xfrm>
              <a:off x="974880" y="2352600"/>
              <a:ext cx="341280" cy="122400"/>
            </a:xfrm>
            <a:prstGeom prst="line">
              <a:avLst/>
            </a:prstGeom>
            <a:noFill/>
            <a:ln w="9360">
              <a:solidFill>
                <a:srgbClr val="FF0000"/>
              </a:solidFill>
              <a:prstDash val="solid"/>
              <a:miter/>
              <a:tailEnd type="arrow"/>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Arial" pitchFamily="18"/>
                <a:ea typeface="Arial" pitchFamily="2"/>
                <a:cs typeface="Arial" pitchFamily="2"/>
              </a:endParaRPr>
            </a:p>
          </p:txBody>
        </p:sp>
        <p:sp>
          <p:nvSpPr>
            <p:cNvPr id="11" name="Straight Connector 10"/>
            <p:cNvSpPr/>
            <p:nvPr/>
          </p:nvSpPr>
          <p:spPr>
            <a:xfrm flipH="1">
              <a:off x="5103720" y="2579760"/>
              <a:ext cx="401760" cy="171360"/>
            </a:xfrm>
            <a:prstGeom prst="line">
              <a:avLst/>
            </a:prstGeom>
            <a:noFill/>
            <a:ln w="9360">
              <a:solidFill>
                <a:srgbClr val="FF0000"/>
              </a:solidFill>
              <a:prstDash val="solid"/>
              <a:miter/>
              <a:tailEnd type="arrow"/>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Arial" pitchFamily="18"/>
                <a:ea typeface="Arial" pitchFamily="2"/>
                <a:cs typeface="Arial" pitchFamily="2"/>
              </a:endParaRPr>
            </a:p>
          </p:txBody>
        </p:sp>
        <p:sp>
          <p:nvSpPr>
            <p:cNvPr id="12" name="Straight Connector 11"/>
            <p:cNvSpPr/>
            <p:nvPr/>
          </p:nvSpPr>
          <p:spPr>
            <a:xfrm>
              <a:off x="995400" y="4287960"/>
              <a:ext cx="341280" cy="122040"/>
            </a:xfrm>
            <a:prstGeom prst="line">
              <a:avLst/>
            </a:prstGeom>
            <a:noFill/>
            <a:ln w="9360">
              <a:solidFill>
                <a:srgbClr val="FF0000"/>
              </a:solidFill>
              <a:prstDash val="solid"/>
              <a:miter/>
              <a:tailEnd type="arrow"/>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Arial" pitchFamily="18"/>
                <a:ea typeface="Arial" pitchFamily="2"/>
                <a:cs typeface="Arial" pitchFamily="2"/>
              </a:endParaRPr>
            </a:p>
          </p:txBody>
        </p:sp>
        <p:sp>
          <p:nvSpPr>
            <p:cNvPr id="13" name="Straight Connector 12"/>
            <p:cNvSpPr/>
            <p:nvPr/>
          </p:nvSpPr>
          <p:spPr>
            <a:xfrm flipH="1">
              <a:off x="5064120" y="4503600"/>
              <a:ext cx="401760" cy="171720"/>
            </a:xfrm>
            <a:prstGeom prst="line">
              <a:avLst/>
            </a:prstGeom>
            <a:noFill/>
            <a:ln w="9360">
              <a:solidFill>
                <a:srgbClr val="FF0000"/>
              </a:solidFill>
              <a:prstDash val="solid"/>
              <a:miter/>
              <a:tailEnd type="arrow"/>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Arial" pitchFamily="18"/>
                <a:ea typeface="Arial" pitchFamily="2"/>
                <a:cs typeface="Arial" pitchFamily="2"/>
              </a:endParaRPr>
            </a:p>
          </p:txBody>
        </p:sp>
        <p:pic>
          <p:nvPicPr>
            <p:cNvPr id="14" name="Picture 13"/>
            <p:cNvPicPr>
              <a:picLocks noChangeAspect="1"/>
            </p:cNvPicPr>
            <p:nvPr/>
          </p:nvPicPr>
          <p:blipFill>
            <a:blip r:embed="rId4">
              <a:lum/>
              <a:alphaModFix/>
            </a:blip>
            <a:srcRect/>
            <a:stretch>
              <a:fillRect/>
            </a:stretch>
          </p:blipFill>
          <p:spPr>
            <a:xfrm>
              <a:off x="6361200" y="2046239"/>
              <a:ext cx="1663559" cy="1832040"/>
            </a:xfrm>
            <a:prstGeom prst="rect">
              <a:avLst/>
            </a:prstGeom>
            <a:noFill/>
            <a:ln>
              <a:noFill/>
            </a:ln>
          </p:spPr>
        </p:pic>
        <p:sp>
          <p:nvSpPr>
            <p:cNvPr id="15" name="Freeform 14"/>
            <p:cNvSpPr/>
            <p:nvPr/>
          </p:nvSpPr>
          <p:spPr>
            <a:xfrm>
              <a:off x="7058160" y="2882879"/>
              <a:ext cx="647640" cy="459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spAutoFit/>
            </a:bodyPr>
            <a:lstStyle/>
            <a:p>
              <a:pPr marL="0" marR="0" lvl="0" indent="0" algn="l" rtl="0" hangingPunct="1">
                <a:lnSpc>
                  <a:spcPct val="100000"/>
                </a:lnSpc>
                <a:spcBef>
                  <a:spcPts val="150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2400" b="1" i="0" u="none" strike="noStrike" baseline="0">
                  <a:ln>
                    <a:noFill/>
                  </a:ln>
                  <a:solidFill>
                    <a:srgbClr val="FF0000"/>
                  </a:solidFill>
                  <a:latin typeface="Arial" pitchFamily="18"/>
                  <a:ea typeface="Arial" pitchFamily="2"/>
                  <a:cs typeface="Arial" pitchFamily="2"/>
                </a:rPr>
                <a:t>C</a:t>
              </a:r>
            </a:p>
          </p:txBody>
        </p:sp>
        <p:sp>
          <p:nvSpPr>
            <p:cNvPr id="16" name="Straight Connector 15"/>
            <p:cNvSpPr/>
            <p:nvPr/>
          </p:nvSpPr>
          <p:spPr>
            <a:xfrm flipH="1">
              <a:off x="7588080" y="2589119"/>
              <a:ext cx="401760" cy="171721"/>
            </a:xfrm>
            <a:prstGeom prst="line">
              <a:avLst/>
            </a:prstGeom>
            <a:noFill/>
            <a:ln w="9360">
              <a:solidFill>
                <a:srgbClr val="FF0000"/>
              </a:solidFill>
              <a:prstDash val="solid"/>
              <a:miter/>
              <a:tailEnd type="arrow"/>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Arial" pitchFamily="18"/>
                <a:ea typeface="Arial" pitchFamily="2"/>
                <a:cs typeface="Arial" pitchFamily="2"/>
              </a:endParaRPr>
            </a:p>
          </p:txBody>
        </p:sp>
        <p:pic>
          <p:nvPicPr>
            <p:cNvPr id="17" name="Picture 16"/>
            <p:cNvPicPr>
              <a:picLocks noChangeAspect="1"/>
            </p:cNvPicPr>
            <p:nvPr/>
          </p:nvPicPr>
          <p:blipFill>
            <a:blip r:embed="rId5">
              <a:lum/>
              <a:alphaModFix/>
            </a:blip>
            <a:srcRect/>
            <a:stretch>
              <a:fillRect/>
            </a:stretch>
          </p:blipFill>
          <p:spPr>
            <a:xfrm>
              <a:off x="6281639" y="4068720"/>
              <a:ext cx="2094119" cy="1714680"/>
            </a:xfrm>
            <a:prstGeom prst="rect">
              <a:avLst/>
            </a:prstGeom>
            <a:noFill/>
            <a:ln>
              <a:noFill/>
            </a:ln>
          </p:spPr>
        </p:pic>
        <p:sp>
          <p:nvSpPr>
            <p:cNvPr id="18" name="Straight Connector 17"/>
            <p:cNvSpPr/>
            <p:nvPr/>
          </p:nvSpPr>
          <p:spPr>
            <a:xfrm flipH="1">
              <a:off x="7840440" y="4646520"/>
              <a:ext cx="401400" cy="171720"/>
            </a:xfrm>
            <a:prstGeom prst="line">
              <a:avLst/>
            </a:prstGeom>
            <a:noFill/>
            <a:ln w="9360">
              <a:solidFill>
                <a:srgbClr val="FF0000"/>
              </a:solidFill>
              <a:prstDash val="solid"/>
              <a:miter/>
              <a:tailEnd type="arrow"/>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Arial" pitchFamily="18"/>
                <a:ea typeface="Arial" pitchFamily="2"/>
                <a:cs typeface="Arial" pitchFamily="2"/>
              </a:endParaRPr>
            </a:p>
          </p:txBody>
        </p:sp>
        <p:sp>
          <p:nvSpPr>
            <p:cNvPr id="19" name="Freeform 18"/>
            <p:cNvSpPr/>
            <p:nvPr/>
          </p:nvSpPr>
          <p:spPr>
            <a:xfrm>
              <a:off x="7435800" y="4871880"/>
              <a:ext cx="647640" cy="459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spAutoFit/>
            </a:bodyPr>
            <a:lstStyle/>
            <a:p>
              <a:pPr marL="0" marR="0" lvl="0" indent="0" algn="l" rtl="0" hangingPunct="1">
                <a:lnSpc>
                  <a:spcPct val="100000"/>
                </a:lnSpc>
                <a:spcBef>
                  <a:spcPts val="150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2400" b="1" i="0" u="none" strike="noStrike" baseline="0">
                  <a:ln>
                    <a:noFill/>
                  </a:ln>
                  <a:solidFill>
                    <a:srgbClr val="FF0000"/>
                  </a:solidFill>
                  <a:latin typeface="Arial" pitchFamily="18"/>
                  <a:ea typeface="Arial" pitchFamily="2"/>
                  <a:cs typeface="Arial" pitchFamily="2"/>
                </a:rPr>
                <a:t>A</a:t>
              </a:r>
            </a:p>
          </p:txBody>
        </p:sp>
        <p:grpSp>
          <p:nvGrpSpPr>
            <p:cNvPr id="21" name="Group 20"/>
            <p:cNvGrpSpPr/>
            <p:nvPr/>
          </p:nvGrpSpPr>
          <p:grpSpPr>
            <a:xfrm>
              <a:off x="1547280" y="2157120"/>
              <a:ext cx="721080" cy="646560"/>
              <a:chOff x="1547280" y="2157120"/>
              <a:chExt cx="721080" cy="646560"/>
            </a:xfrm>
          </p:grpSpPr>
          <p:sp>
            <p:nvSpPr>
              <p:cNvPr id="22" name="Freeform 21"/>
              <p:cNvSpPr/>
              <p:nvPr/>
            </p:nvSpPr>
            <p:spPr>
              <a:xfrm>
                <a:off x="1987560" y="2548080"/>
                <a:ext cx="280800" cy="2556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noFill/>
              <a:ln w="25560">
                <a:solidFill>
                  <a:srgbClr val="FF0000"/>
                </a:solidFill>
                <a:prstDash val="solid"/>
                <a:miter/>
              </a:ln>
            </p:spPr>
            <p:txBody>
              <a:bodyPr vert="horz" wrap="none" lIns="90000" tIns="46800" rIns="90000" bIns="46800" anchor="ctr"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Arial" pitchFamily="18"/>
                  <a:ea typeface="Arial" pitchFamily="2"/>
                  <a:cs typeface="Arial" pitchFamily="2"/>
                </a:endParaRPr>
              </a:p>
            </p:txBody>
          </p:sp>
          <p:sp>
            <p:nvSpPr>
              <p:cNvPr id="23" name="Straight Connector 22"/>
              <p:cNvSpPr/>
              <p:nvPr/>
            </p:nvSpPr>
            <p:spPr>
              <a:xfrm flipV="1">
                <a:off x="2146320" y="2157120"/>
                <a:ext cx="0" cy="390600"/>
              </a:xfrm>
              <a:prstGeom prst="line">
                <a:avLst/>
              </a:prstGeom>
              <a:noFill/>
              <a:ln w="25560">
                <a:solidFill>
                  <a:srgbClr val="FF0000"/>
                </a:solidFill>
                <a:prstDash val="solid"/>
                <a:miter/>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Arial" pitchFamily="18"/>
                  <a:ea typeface="Arial" pitchFamily="2"/>
                  <a:cs typeface="Arial" pitchFamily="2"/>
                </a:endParaRPr>
              </a:p>
            </p:txBody>
          </p:sp>
          <p:sp>
            <p:nvSpPr>
              <p:cNvPr id="24" name="Straight Connector 23"/>
              <p:cNvSpPr/>
              <p:nvPr/>
            </p:nvSpPr>
            <p:spPr>
              <a:xfrm flipH="1">
                <a:off x="1547280" y="2170080"/>
                <a:ext cx="598680" cy="0"/>
              </a:xfrm>
              <a:prstGeom prst="line">
                <a:avLst/>
              </a:prstGeom>
              <a:noFill/>
              <a:ln w="25560">
                <a:solidFill>
                  <a:srgbClr val="FF0000"/>
                </a:solidFill>
                <a:prstDash val="solid"/>
                <a:miter/>
                <a:tailEnd type="arrow"/>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Arial" pitchFamily="18"/>
                  <a:ea typeface="Arial" pitchFamily="2"/>
                  <a:cs typeface="Arial" pitchFamily="2"/>
                </a:endParaRPr>
              </a:p>
            </p:txBody>
          </p:sp>
        </p:grpSp>
        <p:grpSp>
          <p:nvGrpSpPr>
            <p:cNvPr id="25" name="Group 24"/>
            <p:cNvGrpSpPr/>
            <p:nvPr/>
          </p:nvGrpSpPr>
          <p:grpSpPr>
            <a:xfrm>
              <a:off x="1556999" y="4103280"/>
              <a:ext cx="721081" cy="646560"/>
              <a:chOff x="1556999" y="4103280"/>
              <a:chExt cx="721081" cy="646560"/>
            </a:xfrm>
          </p:grpSpPr>
          <p:sp>
            <p:nvSpPr>
              <p:cNvPr id="26" name="Freeform 25"/>
              <p:cNvSpPr/>
              <p:nvPr/>
            </p:nvSpPr>
            <p:spPr>
              <a:xfrm>
                <a:off x="1997280" y="4494240"/>
                <a:ext cx="280800" cy="2556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noFill/>
              <a:ln w="25560">
                <a:solidFill>
                  <a:srgbClr val="FF0000"/>
                </a:solidFill>
                <a:prstDash val="solid"/>
                <a:miter/>
              </a:ln>
            </p:spPr>
            <p:txBody>
              <a:bodyPr vert="horz" wrap="none" lIns="90000" tIns="46800" rIns="90000" bIns="46800" anchor="ctr"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Arial" pitchFamily="18"/>
                  <a:ea typeface="Arial" pitchFamily="2"/>
                  <a:cs typeface="Arial" pitchFamily="2"/>
                </a:endParaRPr>
              </a:p>
            </p:txBody>
          </p:sp>
          <p:sp>
            <p:nvSpPr>
              <p:cNvPr id="27" name="Straight Connector 26"/>
              <p:cNvSpPr/>
              <p:nvPr/>
            </p:nvSpPr>
            <p:spPr>
              <a:xfrm flipV="1">
                <a:off x="2156040" y="4103280"/>
                <a:ext cx="0" cy="390600"/>
              </a:xfrm>
              <a:prstGeom prst="line">
                <a:avLst/>
              </a:prstGeom>
              <a:noFill/>
              <a:ln w="25560">
                <a:solidFill>
                  <a:srgbClr val="FF0000"/>
                </a:solidFill>
                <a:prstDash val="solid"/>
                <a:miter/>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Arial" pitchFamily="18"/>
                  <a:ea typeface="Arial" pitchFamily="2"/>
                  <a:cs typeface="Arial" pitchFamily="2"/>
                </a:endParaRPr>
              </a:p>
            </p:txBody>
          </p:sp>
          <p:sp>
            <p:nvSpPr>
              <p:cNvPr id="28" name="Straight Connector 27"/>
              <p:cNvSpPr/>
              <p:nvPr/>
            </p:nvSpPr>
            <p:spPr>
              <a:xfrm flipH="1">
                <a:off x="1556999" y="4116239"/>
                <a:ext cx="598681" cy="0"/>
              </a:xfrm>
              <a:prstGeom prst="line">
                <a:avLst/>
              </a:prstGeom>
              <a:noFill/>
              <a:ln w="25560">
                <a:solidFill>
                  <a:srgbClr val="FF0000"/>
                </a:solidFill>
                <a:prstDash val="solid"/>
                <a:miter/>
                <a:tailEnd type="arrow"/>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Arial" pitchFamily="18"/>
                  <a:ea typeface="Arial" pitchFamily="2"/>
                  <a:cs typeface="Arial" pitchFamily="2"/>
                </a:endParaRPr>
              </a:p>
            </p:txBody>
          </p:sp>
        </p:grpSp>
      </p:grpSp>
      <p:sp>
        <p:nvSpPr>
          <p:cNvPr id="29" name="Afgeronde rechthoek 28"/>
          <p:cNvSpPr/>
          <p:nvPr/>
        </p:nvSpPr>
        <p:spPr>
          <a:xfrm>
            <a:off x="6726353" y="1985040"/>
            <a:ext cx="2094119" cy="20300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Afgeronde rechthoek 30"/>
          <p:cNvSpPr/>
          <p:nvPr/>
        </p:nvSpPr>
        <p:spPr>
          <a:xfrm>
            <a:off x="6688552" y="4068720"/>
            <a:ext cx="2094119" cy="20084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Afgeronde rechthoek 32"/>
          <p:cNvSpPr/>
          <p:nvPr/>
        </p:nvSpPr>
        <p:spPr>
          <a:xfrm>
            <a:off x="478555" y="1955004"/>
            <a:ext cx="5896799" cy="20363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Afgeronde rechthoek 33"/>
          <p:cNvSpPr/>
          <p:nvPr/>
        </p:nvSpPr>
        <p:spPr>
          <a:xfrm>
            <a:off x="447253" y="4040837"/>
            <a:ext cx="5896799" cy="20363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14907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5" y="1274763"/>
            <a:ext cx="6507163" cy="488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Text Box 4"/>
          <p:cNvSpPr txBox="1">
            <a:spLocks noChangeArrowheads="1"/>
          </p:cNvSpPr>
          <p:nvPr/>
        </p:nvSpPr>
        <p:spPr bwMode="auto">
          <a:xfrm>
            <a:off x="7019925" y="2133600"/>
            <a:ext cx="15843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000" b="1" dirty="0">
                <a:latin typeface="Calibri" panose="020F0502020204030204" pitchFamily="34" charset="0"/>
              </a:rPr>
              <a:t>‘</a:t>
            </a:r>
            <a:r>
              <a:rPr lang="en-US" altLang="nl-NL" sz="2000" b="1" dirty="0" err="1">
                <a:latin typeface="Calibri" panose="020F0502020204030204" pitchFamily="34" charset="0"/>
              </a:rPr>
              <a:t>lijkt</a:t>
            </a:r>
            <a:r>
              <a:rPr lang="en-US" altLang="nl-NL" sz="2000" b="1" dirty="0">
                <a:latin typeface="Calibri" panose="020F0502020204030204" pitchFamily="34" charset="0"/>
              </a:rPr>
              <a:t>’ op thymine</a:t>
            </a:r>
            <a:endParaRPr lang="nl-NL" altLang="nl-NL" sz="2000" b="1" dirty="0">
              <a:latin typeface="Calibri" panose="020F0502020204030204" pitchFamily="34" charset="0"/>
            </a:endParaRPr>
          </a:p>
        </p:txBody>
      </p:sp>
      <p:sp>
        <p:nvSpPr>
          <p:cNvPr id="17413" name="Text Box 5"/>
          <p:cNvSpPr txBox="1">
            <a:spLocks noChangeArrowheads="1"/>
          </p:cNvSpPr>
          <p:nvPr/>
        </p:nvSpPr>
        <p:spPr bwMode="auto">
          <a:xfrm>
            <a:off x="7019925" y="4724400"/>
            <a:ext cx="15843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000" b="1">
                <a:latin typeface="Calibri" panose="020F0502020204030204" pitchFamily="34" charset="0"/>
              </a:rPr>
              <a:t>‘lijkt’ op guanine</a:t>
            </a:r>
            <a:endParaRPr lang="nl-NL" altLang="nl-NL" sz="2000" b="1">
              <a:latin typeface="Calibri" panose="020F0502020204030204" pitchFamily="34" charset="0"/>
            </a:endParaRPr>
          </a:p>
        </p:txBody>
      </p:sp>
      <p:sp>
        <p:nvSpPr>
          <p:cNvPr id="17414" name="Text Box 6"/>
          <p:cNvSpPr txBox="1">
            <a:spLocks noChangeArrowheads="1"/>
          </p:cNvSpPr>
          <p:nvPr/>
        </p:nvSpPr>
        <p:spPr bwMode="auto">
          <a:xfrm>
            <a:off x="1600200" y="2349500"/>
            <a:ext cx="503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400" b="1">
                <a:solidFill>
                  <a:srgbClr val="0000FF"/>
                </a:solidFill>
                <a:latin typeface="Calibri" panose="020F0502020204030204" pitchFamily="34" charset="0"/>
              </a:rPr>
              <a:t>C</a:t>
            </a:r>
            <a:endParaRPr lang="nl-NL" altLang="nl-NL" sz="2400" b="1">
              <a:solidFill>
                <a:srgbClr val="0000FF"/>
              </a:solidFill>
              <a:latin typeface="Calibri" panose="020F0502020204030204" pitchFamily="34" charset="0"/>
            </a:endParaRPr>
          </a:p>
        </p:txBody>
      </p:sp>
      <p:sp>
        <p:nvSpPr>
          <p:cNvPr id="17415" name="Text Box 7"/>
          <p:cNvSpPr txBox="1">
            <a:spLocks noChangeArrowheads="1"/>
          </p:cNvSpPr>
          <p:nvPr/>
        </p:nvSpPr>
        <p:spPr bwMode="auto">
          <a:xfrm>
            <a:off x="1601788" y="4903788"/>
            <a:ext cx="503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400" b="1">
                <a:solidFill>
                  <a:srgbClr val="0000FF"/>
                </a:solidFill>
                <a:latin typeface="Calibri" panose="020F0502020204030204" pitchFamily="34" charset="0"/>
              </a:rPr>
              <a:t>A</a:t>
            </a:r>
            <a:endParaRPr lang="nl-NL" altLang="nl-NL" sz="2400" b="1">
              <a:solidFill>
                <a:srgbClr val="0000FF"/>
              </a:solidFill>
              <a:latin typeface="Calibri" panose="020F0502020204030204" pitchFamily="34" charset="0"/>
            </a:endParaRPr>
          </a:p>
        </p:txBody>
      </p:sp>
      <p:sp>
        <p:nvSpPr>
          <p:cNvPr id="17416" name="Text Box 8"/>
          <p:cNvSpPr txBox="1">
            <a:spLocks noChangeArrowheads="1"/>
          </p:cNvSpPr>
          <p:nvPr/>
        </p:nvSpPr>
        <p:spPr bwMode="auto">
          <a:xfrm>
            <a:off x="5414963" y="2368550"/>
            <a:ext cx="647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400" b="1">
                <a:solidFill>
                  <a:srgbClr val="FF0000"/>
                </a:solidFill>
                <a:latin typeface="Calibri" panose="020F0502020204030204" pitchFamily="34" charset="0"/>
              </a:rPr>
              <a:t>‘T’</a:t>
            </a:r>
            <a:endParaRPr lang="nl-NL" altLang="nl-NL" sz="2400" b="1">
              <a:solidFill>
                <a:srgbClr val="FF0000"/>
              </a:solidFill>
              <a:latin typeface="Calibri" panose="020F0502020204030204" pitchFamily="34" charset="0"/>
            </a:endParaRPr>
          </a:p>
        </p:txBody>
      </p:sp>
      <p:sp>
        <p:nvSpPr>
          <p:cNvPr id="17417" name="Text Box 9"/>
          <p:cNvSpPr txBox="1">
            <a:spLocks noChangeArrowheads="1"/>
          </p:cNvSpPr>
          <p:nvPr/>
        </p:nvSpPr>
        <p:spPr bwMode="auto">
          <a:xfrm>
            <a:off x="5429250" y="4889500"/>
            <a:ext cx="647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400" b="1">
                <a:solidFill>
                  <a:srgbClr val="FF0000"/>
                </a:solidFill>
                <a:latin typeface="Calibri" panose="020F0502020204030204" pitchFamily="34" charset="0"/>
              </a:rPr>
              <a:t>‘G’</a:t>
            </a:r>
            <a:endParaRPr lang="nl-NL" altLang="nl-NL" sz="2400" b="1">
              <a:solidFill>
                <a:srgbClr val="FF0000"/>
              </a:solidFill>
              <a:latin typeface="Calibri" panose="020F0502020204030204" pitchFamily="34" charset="0"/>
            </a:endParaRPr>
          </a:p>
        </p:txBody>
      </p:sp>
      <p:sp>
        <p:nvSpPr>
          <p:cNvPr id="10" name="Freeform 2"/>
          <p:cNvSpPr/>
          <p:nvPr/>
        </p:nvSpPr>
        <p:spPr>
          <a:xfrm>
            <a:off x="251520" y="263676"/>
            <a:ext cx="8568952" cy="64851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spAutoFit/>
          </a:bodyPr>
          <a:lstStyle/>
          <a:p>
            <a:pPr marL="0" marR="0" lvl="0" indent="0" algn="l" rtl="0" hangingPunct="1">
              <a:lnSpc>
                <a:spcPct val="100000"/>
              </a:lnSpc>
              <a:spcBef>
                <a:spcPts val="1749"/>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3600" b="1" i="0" u="none" strike="noStrike" baseline="0" dirty="0" err="1" smtClean="0">
                <a:ln>
                  <a:noFill/>
                </a:ln>
                <a:solidFill>
                  <a:srgbClr val="FF6600"/>
                </a:solidFill>
                <a:latin typeface="Calibri" panose="020F0502020204030204" pitchFamily="34" charset="0"/>
                <a:ea typeface="Arial" pitchFamily="2"/>
                <a:cs typeface="Calibri" panose="020F0502020204030204" pitchFamily="34" charset="0"/>
              </a:rPr>
              <a:t>Tautomerisation</a:t>
            </a:r>
            <a:r>
              <a:rPr lang="en-US" sz="3600" b="1" i="0" u="none" strike="noStrike" baseline="0" dirty="0" smtClean="0">
                <a:ln>
                  <a:noFill/>
                </a:ln>
                <a:solidFill>
                  <a:srgbClr val="FF6600"/>
                </a:solidFill>
                <a:latin typeface="Calibri" panose="020F0502020204030204" pitchFamily="34" charset="0"/>
                <a:ea typeface="Arial" pitchFamily="2"/>
                <a:cs typeface="Calibri" panose="020F0502020204030204" pitchFamily="34" charset="0"/>
              </a:rPr>
              <a:t> of bases</a:t>
            </a:r>
            <a:endParaRPr lang="en-US" sz="3600" b="1" i="0" u="none" strike="noStrike" baseline="0" dirty="0">
              <a:ln>
                <a:noFill/>
              </a:ln>
              <a:solidFill>
                <a:srgbClr val="FF6600"/>
              </a:solidFill>
              <a:latin typeface="Calibri" panose="020F0502020204030204" pitchFamily="34" charset="0"/>
              <a:ea typeface="Arial" pitchFamily="2"/>
              <a:cs typeface="Calibri" panose="020F0502020204030204"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15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54" y="912188"/>
            <a:ext cx="8066530" cy="581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reeform 2"/>
          <p:cNvSpPr/>
          <p:nvPr/>
        </p:nvSpPr>
        <p:spPr>
          <a:xfrm>
            <a:off x="135143" y="82923"/>
            <a:ext cx="8568952" cy="64851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spAutoFit/>
          </a:bodyPr>
          <a:lstStyle/>
          <a:p>
            <a:pPr marL="0" marR="0" lvl="0" indent="0" algn="l" rtl="0" hangingPunct="1">
              <a:lnSpc>
                <a:spcPct val="100000"/>
              </a:lnSpc>
              <a:spcBef>
                <a:spcPts val="1749"/>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3600" b="1" i="0" u="none" strike="noStrike" baseline="0" dirty="0" err="1" smtClean="0">
                <a:ln>
                  <a:noFill/>
                </a:ln>
                <a:solidFill>
                  <a:srgbClr val="FF6600"/>
                </a:solidFill>
                <a:latin typeface="Calibri" panose="020F0502020204030204" pitchFamily="34" charset="0"/>
                <a:ea typeface="Arial" pitchFamily="2"/>
                <a:cs typeface="Calibri" panose="020F0502020204030204" pitchFamily="34" charset="0"/>
              </a:rPr>
              <a:t>Tautomerisation</a:t>
            </a:r>
            <a:r>
              <a:rPr lang="en-US" sz="3600" b="1" i="0" u="none" strike="noStrike" baseline="0" dirty="0" smtClean="0">
                <a:ln>
                  <a:noFill/>
                </a:ln>
                <a:solidFill>
                  <a:srgbClr val="FF6600"/>
                </a:solidFill>
                <a:latin typeface="Calibri" panose="020F0502020204030204" pitchFamily="34" charset="0"/>
                <a:ea typeface="Arial" pitchFamily="2"/>
                <a:cs typeface="Calibri" panose="020F0502020204030204" pitchFamily="34" charset="0"/>
              </a:rPr>
              <a:t> of bases</a:t>
            </a:r>
            <a:endParaRPr lang="en-US" sz="3600" b="1" i="0" u="none" strike="noStrike" baseline="0" dirty="0">
              <a:ln>
                <a:noFill/>
              </a:ln>
              <a:solidFill>
                <a:srgbClr val="FF6600"/>
              </a:solidFill>
              <a:latin typeface="Calibri" panose="020F0502020204030204" pitchFamily="34" charset="0"/>
              <a:ea typeface="Arial" pitchFamily="2"/>
              <a:cs typeface="Calibri" panose="020F0502020204030204"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4" name="Text Box 8"/>
          <p:cNvSpPr txBox="1">
            <a:spLocks noChangeArrowheads="1"/>
          </p:cNvSpPr>
          <p:nvPr/>
        </p:nvSpPr>
        <p:spPr bwMode="auto">
          <a:xfrm>
            <a:off x="148209" y="4845230"/>
            <a:ext cx="1863471"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800" b="1" dirty="0" smtClean="0">
                <a:solidFill>
                  <a:schemeClr val="accent2"/>
                </a:solidFill>
                <a:latin typeface="Calibri" panose="020F0502020204030204" pitchFamily="34" charset="0"/>
                <a:cs typeface="Calibri" panose="020F0502020204030204" pitchFamily="34" charset="0"/>
              </a:rPr>
              <a:t>X-linked</a:t>
            </a:r>
          </a:p>
          <a:p>
            <a:pPr eaLnBrk="1" hangingPunct="1">
              <a:spcBef>
                <a:spcPct val="50000"/>
              </a:spcBef>
            </a:pPr>
            <a:r>
              <a:rPr lang="en-US" altLang="nl-NL" sz="2800" b="1" dirty="0" smtClean="0">
                <a:solidFill>
                  <a:schemeClr val="accent2"/>
                </a:solidFill>
                <a:latin typeface="Calibri" panose="020F0502020204030204" pitchFamily="34" charset="0"/>
                <a:cs typeface="Calibri" panose="020F0502020204030204" pitchFamily="34" charset="0"/>
              </a:rPr>
              <a:t>recessive </a:t>
            </a:r>
          </a:p>
          <a:p>
            <a:pPr eaLnBrk="1" hangingPunct="1">
              <a:spcBef>
                <a:spcPct val="50000"/>
              </a:spcBef>
            </a:pPr>
            <a:r>
              <a:rPr lang="en-US" altLang="nl-NL" sz="2800" b="1" dirty="0" smtClean="0">
                <a:solidFill>
                  <a:schemeClr val="accent2"/>
                </a:solidFill>
                <a:latin typeface="Calibri" panose="020F0502020204030204" pitchFamily="34" charset="0"/>
                <a:cs typeface="Calibri" panose="020F0502020204030204" pitchFamily="34" charset="0"/>
              </a:rPr>
              <a:t>mutation</a:t>
            </a:r>
            <a:endParaRPr lang="nl-NL" altLang="nl-NL" sz="2800" b="1" dirty="0">
              <a:solidFill>
                <a:schemeClr val="accent2"/>
              </a:solidFill>
              <a:latin typeface="Calibri" panose="020F0502020204030204" pitchFamily="34" charset="0"/>
              <a:cs typeface="Calibri" panose="020F0502020204030204" pitchFamily="34" charset="0"/>
            </a:endParaRPr>
          </a:p>
        </p:txBody>
      </p:sp>
      <p:sp>
        <p:nvSpPr>
          <p:cNvPr id="5124" name="Text Box 9"/>
          <p:cNvSpPr txBox="1">
            <a:spLocks noChangeArrowheads="1"/>
          </p:cNvSpPr>
          <p:nvPr/>
        </p:nvSpPr>
        <p:spPr bwMode="auto">
          <a:xfrm>
            <a:off x="148209" y="101473"/>
            <a:ext cx="7429500"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3600" b="1" dirty="0" err="1" smtClean="0">
                <a:solidFill>
                  <a:srgbClr val="FF6600"/>
                </a:solidFill>
                <a:latin typeface="Calibri" panose="020F0502020204030204" pitchFamily="34" charset="0"/>
              </a:rPr>
              <a:t>Vraag</a:t>
            </a:r>
            <a:endParaRPr lang="en-US" altLang="nl-NL" sz="3600" b="1" dirty="0">
              <a:solidFill>
                <a:srgbClr val="FF6600"/>
              </a:solidFill>
              <a:latin typeface="Calibri" panose="020F0502020204030204" pitchFamily="34" charset="0"/>
            </a:endParaRPr>
          </a:p>
          <a:p>
            <a:pPr eaLnBrk="1" hangingPunct="1">
              <a:spcBef>
                <a:spcPct val="50000"/>
              </a:spcBef>
            </a:pPr>
            <a:r>
              <a:rPr lang="en-US" altLang="nl-NL" sz="2800" dirty="0">
                <a:latin typeface="Calibri" panose="020F0502020204030204" pitchFamily="34" charset="0"/>
              </a:rPr>
              <a:t>Om wat </a:t>
            </a:r>
            <a:r>
              <a:rPr lang="en-US" altLang="nl-NL" sz="2800" dirty="0" err="1">
                <a:latin typeface="Calibri" panose="020F0502020204030204" pitchFamily="34" charset="0"/>
              </a:rPr>
              <a:t>voor</a:t>
            </a:r>
            <a:r>
              <a:rPr lang="en-US" altLang="nl-NL" sz="2800" dirty="0">
                <a:latin typeface="Calibri" panose="020F0502020204030204" pitchFamily="34" charset="0"/>
              </a:rPr>
              <a:t> </a:t>
            </a:r>
            <a:r>
              <a:rPr lang="en-US" altLang="nl-NL" sz="2800" dirty="0" err="1">
                <a:latin typeface="Calibri" panose="020F0502020204030204" pitchFamily="34" charset="0"/>
              </a:rPr>
              <a:t>soort</a:t>
            </a:r>
            <a:r>
              <a:rPr lang="en-US" altLang="nl-NL" sz="2800" dirty="0">
                <a:latin typeface="Calibri" panose="020F0502020204030204" pitchFamily="34" charset="0"/>
              </a:rPr>
              <a:t> </a:t>
            </a:r>
            <a:r>
              <a:rPr lang="en-US" altLang="nl-NL" sz="2800" dirty="0" err="1">
                <a:latin typeface="Calibri" panose="020F0502020204030204" pitchFamily="34" charset="0"/>
              </a:rPr>
              <a:t>mutatie</a:t>
            </a:r>
            <a:r>
              <a:rPr lang="en-US" altLang="nl-NL" sz="2800" dirty="0">
                <a:latin typeface="Calibri" panose="020F0502020204030204" pitchFamily="34" charset="0"/>
              </a:rPr>
              <a:t> </a:t>
            </a:r>
            <a:r>
              <a:rPr lang="en-US" altLang="nl-NL" sz="2800" dirty="0" err="1">
                <a:latin typeface="Calibri" panose="020F0502020204030204" pitchFamily="34" charset="0"/>
              </a:rPr>
              <a:t>gaat</a:t>
            </a:r>
            <a:r>
              <a:rPr lang="en-US" altLang="nl-NL" sz="2800" dirty="0">
                <a:latin typeface="Calibri" panose="020F0502020204030204" pitchFamily="34" charset="0"/>
              </a:rPr>
              <a:t> het </a:t>
            </a:r>
            <a:r>
              <a:rPr lang="en-US" altLang="nl-NL" sz="2800" dirty="0" err="1">
                <a:latin typeface="Calibri" panose="020F0502020204030204" pitchFamily="34" charset="0"/>
              </a:rPr>
              <a:t>hier</a:t>
            </a:r>
            <a:r>
              <a:rPr lang="en-US" altLang="nl-NL" sz="2800" dirty="0">
                <a:latin typeface="Calibri" panose="020F0502020204030204" pitchFamily="34" charset="0"/>
              </a:rPr>
              <a:t>?</a:t>
            </a:r>
            <a:endParaRPr lang="nl-NL" altLang="nl-NL" sz="2800" dirty="0">
              <a:latin typeface="Calibri" panose="020F0502020204030204" pitchFamily="34" charset="0"/>
            </a:endParaRPr>
          </a:p>
        </p:txBody>
      </p:sp>
      <p:pic>
        <p:nvPicPr>
          <p:cNvPr id="2" name="Afbeelding 1"/>
          <p:cNvPicPr>
            <a:picLocks noChangeAspect="1"/>
          </p:cNvPicPr>
          <p:nvPr/>
        </p:nvPicPr>
        <p:blipFill>
          <a:blip r:embed="rId2"/>
          <a:stretch>
            <a:fillRect/>
          </a:stretch>
        </p:blipFill>
        <p:spPr>
          <a:xfrm>
            <a:off x="1992820" y="1556130"/>
            <a:ext cx="6767703" cy="4699187"/>
          </a:xfrm>
          <a:prstGeom prst="rect">
            <a:avLst/>
          </a:prstGeom>
        </p:spPr>
      </p:pic>
      <p:sp>
        <p:nvSpPr>
          <p:cNvPr id="3" name="Rechthoek 2"/>
          <p:cNvSpPr/>
          <p:nvPr/>
        </p:nvSpPr>
        <p:spPr>
          <a:xfrm>
            <a:off x="5376672" y="6255317"/>
            <a:ext cx="3072384" cy="215444"/>
          </a:xfrm>
          <a:prstGeom prst="rect">
            <a:avLst/>
          </a:prstGeom>
        </p:spPr>
        <p:txBody>
          <a:bodyPr wrap="square">
            <a:spAutoFit/>
          </a:bodyPr>
          <a:lstStyle/>
          <a:p>
            <a:r>
              <a:rPr lang="nl-NL" sz="800" dirty="0"/>
              <a:t>http://learn.genetics.utah.edu/content/disorders/singlegene/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15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77" y="0"/>
            <a:ext cx="38862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ext Box 3"/>
          <p:cNvSpPr txBox="1">
            <a:spLocks noChangeArrowheads="1"/>
          </p:cNvSpPr>
          <p:nvPr/>
        </p:nvSpPr>
        <p:spPr bwMode="auto">
          <a:xfrm>
            <a:off x="5358053" y="2867099"/>
            <a:ext cx="287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400" b="1" dirty="0">
                <a:latin typeface="Calibri" panose="020F0502020204030204" pitchFamily="34" charset="0"/>
              </a:rPr>
              <a:t>TA to CG Mutation</a:t>
            </a:r>
            <a:endParaRPr lang="nl-NL" altLang="nl-NL" sz="2400" b="1" dirty="0">
              <a:latin typeface="Calibri" panose="020F0502020204030204" pitchFamily="34" charset="0"/>
            </a:endParaRPr>
          </a:p>
        </p:txBody>
      </p:sp>
      <p:sp>
        <p:nvSpPr>
          <p:cNvPr id="4" name="Freeform 2"/>
          <p:cNvSpPr/>
          <p:nvPr/>
        </p:nvSpPr>
        <p:spPr>
          <a:xfrm>
            <a:off x="3646967" y="104188"/>
            <a:ext cx="5098313" cy="64851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spAutoFit/>
          </a:bodyPr>
          <a:lstStyle/>
          <a:p>
            <a:pPr marL="0" marR="0" lvl="0" indent="0" algn="l" rtl="0" hangingPunct="1">
              <a:lnSpc>
                <a:spcPct val="100000"/>
              </a:lnSpc>
              <a:spcBef>
                <a:spcPts val="1749"/>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3600" b="1" i="0" u="none" strike="noStrike" baseline="0" dirty="0" err="1" smtClean="0">
                <a:ln>
                  <a:noFill/>
                </a:ln>
                <a:solidFill>
                  <a:srgbClr val="FF6600"/>
                </a:solidFill>
                <a:latin typeface="Calibri" panose="020F0502020204030204" pitchFamily="34" charset="0"/>
                <a:ea typeface="Arial" pitchFamily="2"/>
                <a:cs typeface="Calibri" panose="020F0502020204030204" pitchFamily="34" charset="0"/>
              </a:rPr>
              <a:t>Tautomerisation</a:t>
            </a:r>
            <a:r>
              <a:rPr lang="en-US" sz="3600" b="1" i="0" u="none" strike="noStrike" baseline="0" dirty="0" smtClean="0">
                <a:ln>
                  <a:noFill/>
                </a:ln>
                <a:solidFill>
                  <a:srgbClr val="FF6600"/>
                </a:solidFill>
                <a:latin typeface="Calibri" panose="020F0502020204030204" pitchFamily="34" charset="0"/>
                <a:ea typeface="Arial" pitchFamily="2"/>
                <a:cs typeface="Calibri" panose="020F0502020204030204" pitchFamily="34" charset="0"/>
              </a:rPr>
              <a:t> of bases</a:t>
            </a:r>
            <a:endParaRPr lang="en-US" sz="3600" b="1" i="0" u="none" strike="noStrike" baseline="0" dirty="0">
              <a:ln>
                <a:noFill/>
              </a:ln>
              <a:solidFill>
                <a:srgbClr val="FF6600"/>
              </a:solidFill>
              <a:latin typeface="Calibri" panose="020F0502020204030204" pitchFamily="34" charset="0"/>
              <a:ea typeface="Arial" pitchFamily="2"/>
              <a:cs typeface="Calibri" panose="020F0502020204030204" pitchFamily="34" charset="0"/>
            </a:endParaRPr>
          </a:p>
        </p:txBody>
      </p:sp>
      <p:cxnSp>
        <p:nvCxnSpPr>
          <p:cNvPr id="3" name="Rechte verbindingslijn met pijl 2"/>
          <p:cNvCxnSpPr/>
          <p:nvPr/>
        </p:nvCxnSpPr>
        <p:spPr>
          <a:xfrm flipH="1">
            <a:off x="4847377" y="3189767"/>
            <a:ext cx="320046" cy="53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p:cNvSpPr txBox="1">
            <a:spLocks noChangeArrowheads="1"/>
          </p:cNvSpPr>
          <p:nvPr/>
        </p:nvSpPr>
        <p:spPr bwMode="auto">
          <a:xfrm>
            <a:off x="1284288" y="0"/>
            <a:ext cx="6986587" cy="659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6700" indent="-266700" eaLnBrk="0" hangingPunct="0">
              <a:tabLst>
                <a:tab pos="10795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10795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10795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10795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10795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800" b="1" dirty="0">
                <a:solidFill>
                  <a:srgbClr val="FF6600"/>
                </a:solidFill>
                <a:latin typeface="Calibri" panose="020F0502020204030204" pitchFamily="34" charset="0"/>
              </a:rPr>
              <a:t>Mutations can be caused by:</a:t>
            </a:r>
          </a:p>
          <a:p>
            <a:pPr eaLnBrk="1" hangingPunct="1">
              <a:lnSpc>
                <a:spcPts val="2000"/>
              </a:lnSpc>
              <a:spcBef>
                <a:spcPct val="50000"/>
              </a:spcBef>
            </a:pPr>
            <a:endParaRPr lang="en-US" altLang="nl-NL" sz="1000" b="1" dirty="0">
              <a:solidFill>
                <a:schemeClr val="accent2"/>
              </a:solidFill>
              <a:latin typeface="Calibri" panose="020F0502020204030204" pitchFamily="34" charset="0"/>
            </a:endParaRPr>
          </a:p>
          <a:p>
            <a:pPr eaLnBrk="1" hangingPunct="1">
              <a:lnSpc>
                <a:spcPts val="2000"/>
              </a:lnSpc>
              <a:spcBef>
                <a:spcPct val="50000"/>
              </a:spcBef>
              <a:buFontTx/>
              <a:buChar char="•"/>
            </a:pPr>
            <a:r>
              <a:rPr lang="en-US" altLang="nl-NL" sz="2400" dirty="0">
                <a:latin typeface="Calibri" panose="020F0502020204030204" pitchFamily="34" charset="0"/>
              </a:rPr>
              <a:t>Replication errors / slippage</a:t>
            </a:r>
          </a:p>
          <a:p>
            <a:pPr eaLnBrk="1" hangingPunct="1">
              <a:lnSpc>
                <a:spcPts val="2000"/>
              </a:lnSpc>
              <a:spcBef>
                <a:spcPct val="50000"/>
              </a:spcBef>
              <a:buFontTx/>
              <a:buChar char="•"/>
            </a:pPr>
            <a:r>
              <a:rPr lang="en-US" altLang="nl-NL" sz="2400" dirty="0">
                <a:latin typeface="Calibri" panose="020F0502020204030204" pitchFamily="34" charset="0"/>
              </a:rPr>
              <a:t>Oxidative damage (reactive oxygen species)</a:t>
            </a:r>
          </a:p>
          <a:p>
            <a:pPr eaLnBrk="1" hangingPunct="1">
              <a:lnSpc>
                <a:spcPts val="2000"/>
              </a:lnSpc>
              <a:spcBef>
                <a:spcPct val="50000"/>
              </a:spcBef>
              <a:buFontTx/>
              <a:buChar char="•"/>
            </a:pPr>
            <a:r>
              <a:rPr lang="en-US" altLang="nl-NL" sz="2400" dirty="0" smtClean="0">
                <a:latin typeface="Calibri" panose="020F0502020204030204" pitchFamily="34" charset="0"/>
              </a:rPr>
              <a:t>Transposons</a:t>
            </a:r>
          </a:p>
          <a:p>
            <a:pPr eaLnBrk="1" hangingPunct="1">
              <a:lnSpc>
                <a:spcPts val="2000"/>
              </a:lnSpc>
              <a:spcBef>
                <a:spcPct val="50000"/>
              </a:spcBef>
              <a:buFontTx/>
              <a:buChar char="•"/>
            </a:pPr>
            <a:r>
              <a:rPr lang="en-US" altLang="nl-NL" sz="2400" dirty="0" smtClean="0">
                <a:latin typeface="Calibri" panose="020F0502020204030204" pitchFamily="34" charset="0"/>
              </a:rPr>
              <a:t>Viruses</a:t>
            </a:r>
            <a:endParaRPr lang="en-US" altLang="nl-NL" sz="2400" dirty="0">
              <a:latin typeface="Calibri" panose="020F0502020204030204" pitchFamily="34" charset="0"/>
            </a:endParaRPr>
          </a:p>
          <a:p>
            <a:pPr eaLnBrk="1" hangingPunct="1">
              <a:lnSpc>
                <a:spcPts val="2000"/>
              </a:lnSpc>
              <a:spcBef>
                <a:spcPct val="50000"/>
              </a:spcBef>
              <a:buFontTx/>
              <a:buChar char="•"/>
            </a:pPr>
            <a:r>
              <a:rPr lang="en-US" altLang="nl-NL" sz="2400" dirty="0">
                <a:latin typeface="Calibri" panose="020F0502020204030204" pitchFamily="34" charset="0"/>
              </a:rPr>
              <a:t>Tautomeric shifts</a:t>
            </a:r>
          </a:p>
          <a:p>
            <a:pPr eaLnBrk="1" hangingPunct="1">
              <a:lnSpc>
                <a:spcPts val="2000"/>
              </a:lnSpc>
              <a:spcBef>
                <a:spcPct val="50000"/>
              </a:spcBef>
              <a:buFontTx/>
              <a:buChar char="•"/>
            </a:pPr>
            <a:r>
              <a:rPr lang="en-US" altLang="nl-NL" sz="2400" dirty="0" err="1">
                <a:latin typeface="Calibri" panose="020F0502020204030204" pitchFamily="34" charset="0"/>
              </a:rPr>
              <a:t>Depurination</a:t>
            </a:r>
            <a:r>
              <a:rPr lang="en-US" altLang="nl-NL" sz="2400" dirty="0">
                <a:latin typeface="Calibri" panose="020F0502020204030204" pitchFamily="34" charset="0"/>
              </a:rPr>
              <a:t> and deamination</a:t>
            </a:r>
          </a:p>
          <a:p>
            <a:pPr eaLnBrk="1" hangingPunct="1">
              <a:lnSpc>
                <a:spcPts val="2000"/>
              </a:lnSpc>
              <a:spcBef>
                <a:spcPct val="50000"/>
              </a:spcBef>
              <a:buFontTx/>
              <a:buChar char="•"/>
            </a:pPr>
            <a:r>
              <a:rPr lang="en-US" altLang="nl-NL" sz="2400" dirty="0">
                <a:solidFill>
                  <a:schemeClr val="bg1">
                    <a:lumMod val="75000"/>
                  </a:schemeClr>
                </a:solidFill>
                <a:latin typeface="Calibri" panose="020F0502020204030204" pitchFamily="34" charset="0"/>
              </a:rPr>
              <a:t>Chemicals and radiation</a:t>
            </a:r>
          </a:p>
          <a:p>
            <a:pPr eaLnBrk="1" hangingPunct="1">
              <a:lnSpc>
                <a:spcPts val="2000"/>
              </a:lnSpc>
              <a:spcBef>
                <a:spcPct val="50000"/>
              </a:spcBef>
            </a:pPr>
            <a:r>
              <a:rPr lang="en-US" altLang="nl-NL" sz="2400" dirty="0">
                <a:solidFill>
                  <a:schemeClr val="bg1">
                    <a:lumMod val="75000"/>
                  </a:schemeClr>
                </a:solidFill>
                <a:latin typeface="Calibri" panose="020F0502020204030204" pitchFamily="34" charset="0"/>
              </a:rPr>
              <a:t>		- Base analogs</a:t>
            </a:r>
          </a:p>
          <a:p>
            <a:pPr eaLnBrk="1" hangingPunct="1">
              <a:lnSpc>
                <a:spcPts val="2000"/>
              </a:lnSpc>
              <a:spcBef>
                <a:spcPct val="50000"/>
              </a:spcBef>
            </a:pPr>
            <a:r>
              <a:rPr lang="en-US" altLang="nl-NL" sz="2400" dirty="0">
                <a:solidFill>
                  <a:schemeClr val="bg1">
                    <a:lumMod val="75000"/>
                  </a:schemeClr>
                </a:solidFill>
                <a:latin typeface="Calibri" panose="020F0502020204030204" pitchFamily="34" charset="0"/>
              </a:rPr>
              <a:t>		- Alkylating agents</a:t>
            </a:r>
          </a:p>
          <a:p>
            <a:pPr eaLnBrk="1" hangingPunct="1">
              <a:lnSpc>
                <a:spcPts val="2000"/>
              </a:lnSpc>
              <a:spcBef>
                <a:spcPct val="50000"/>
              </a:spcBef>
            </a:pPr>
            <a:r>
              <a:rPr lang="en-US" altLang="nl-NL" sz="2400" dirty="0">
                <a:solidFill>
                  <a:schemeClr val="bg1">
                    <a:lumMod val="75000"/>
                  </a:schemeClr>
                </a:solidFill>
                <a:latin typeface="Calibri" panose="020F0502020204030204" pitchFamily="34" charset="0"/>
              </a:rPr>
              <a:t>		- Intercalating agents (</a:t>
            </a:r>
            <a:r>
              <a:rPr lang="en-US" altLang="nl-NL" sz="2400" dirty="0" smtClean="0">
                <a:solidFill>
                  <a:schemeClr val="bg1">
                    <a:lumMod val="75000"/>
                  </a:schemeClr>
                </a:solidFill>
                <a:latin typeface="Calibri" panose="020F0502020204030204" pitchFamily="34" charset="0"/>
              </a:rPr>
              <a:t>dyes)</a:t>
            </a:r>
            <a:endParaRPr lang="en-US" altLang="nl-NL" sz="2400" dirty="0">
              <a:solidFill>
                <a:schemeClr val="bg1">
                  <a:lumMod val="75000"/>
                </a:schemeClr>
              </a:solidFill>
              <a:latin typeface="Calibri" panose="020F0502020204030204" pitchFamily="34" charset="0"/>
            </a:endParaRPr>
          </a:p>
          <a:p>
            <a:pPr eaLnBrk="1" hangingPunct="1">
              <a:lnSpc>
                <a:spcPts val="2000"/>
              </a:lnSpc>
              <a:spcBef>
                <a:spcPct val="50000"/>
              </a:spcBef>
            </a:pPr>
            <a:r>
              <a:rPr lang="en-US" altLang="nl-NL" sz="2400" dirty="0">
                <a:solidFill>
                  <a:schemeClr val="bg1">
                    <a:lumMod val="75000"/>
                  </a:schemeClr>
                </a:solidFill>
                <a:latin typeface="Calibri" panose="020F0502020204030204" pitchFamily="34" charset="0"/>
              </a:rPr>
              <a:t>		- Adduct-forming agents</a:t>
            </a:r>
          </a:p>
          <a:p>
            <a:pPr eaLnBrk="1" hangingPunct="1">
              <a:lnSpc>
                <a:spcPts val="2000"/>
              </a:lnSpc>
              <a:spcBef>
                <a:spcPct val="50000"/>
              </a:spcBef>
            </a:pPr>
            <a:r>
              <a:rPr lang="en-US" altLang="nl-NL" sz="2400" dirty="0">
                <a:solidFill>
                  <a:schemeClr val="bg1">
                    <a:lumMod val="75000"/>
                  </a:schemeClr>
                </a:solidFill>
                <a:latin typeface="Calibri" panose="020F0502020204030204" pitchFamily="34" charset="0"/>
              </a:rPr>
              <a:t>		- UV-light (thymine dimers)</a:t>
            </a:r>
          </a:p>
          <a:p>
            <a:pPr eaLnBrk="1" hangingPunct="1">
              <a:lnSpc>
                <a:spcPts val="2000"/>
              </a:lnSpc>
              <a:spcBef>
                <a:spcPct val="50000"/>
              </a:spcBef>
            </a:pPr>
            <a:r>
              <a:rPr lang="en-US" altLang="nl-NL" sz="2400" dirty="0">
                <a:solidFill>
                  <a:schemeClr val="bg1">
                    <a:lumMod val="75000"/>
                  </a:schemeClr>
                </a:solidFill>
                <a:latin typeface="Calibri" panose="020F0502020204030204" pitchFamily="34" charset="0"/>
              </a:rPr>
              <a:t>		- Ionizing radiation</a:t>
            </a:r>
            <a:endParaRPr lang="nl-NL" altLang="nl-NL" sz="2400" dirty="0">
              <a:solidFill>
                <a:schemeClr val="bg1">
                  <a:lumMod val="75000"/>
                </a:schemeClr>
              </a:solidFill>
              <a:latin typeface="Calibri" panose="020F0502020204030204" pitchFamily="34" charset="0"/>
            </a:endParaRPr>
          </a:p>
        </p:txBody>
      </p:sp>
      <p:sp>
        <p:nvSpPr>
          <p:cNvPr id="5" name="Text Box 5"/>
          <p:cNvSpPr txBox="1">
            <a:spLocks noChangeArrowheads="1"/>
          </p:cNvSpPr>
          <p:nvPr/>
        </p:nvSpPr>
        <p:spPr bwMode="auto">
          <a:xfrm>
            <a:off x="793612" y="931725"/>
            <a:ext cx="1928813" cy="564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981075"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981075"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981075"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981075"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981075"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9pPr>
          </a:lstStyle>
          <a:p>
            <a:pPr eaLnBrk="1" hangingPunct="1">
              <a:lnSpc>
                <a:spcPts val="2000"/>
              </a:lnSpc>
              <a:spcBef>
                <a:spcPct val="50000"/>
              </a:spcBef>
            </a:pPr>
            <a:r>
              <a:rPr lang="nl-NL" altLang="nl-NL" sz="2400" b="1" dirty="0">
                <a:solidFill>
                  <a:srgbClr val="FF0000"/>
                </a:solidFill>
                <a:latin typeface="Calibri" panose="020F0502020204030204" pitchFamily="34" charset="0"/>
              </a:rPr>
              <a:t>1</a:t>
            </a:r>
          </a:p>
          <a:p>
            <a:pPr eaLnBrk="1" hangingPunct="1">
              <a:lnSpc>
                <a:spcPts val="2000"/>
              </a:lnSpc>
              <a:spcBef>
                <a:spcPct val="50000"/>
              </a:spcBef>
            </a:pPr>
            <a:r>
              <a:rPr lang="nl-NL" altLang="nl-NL" sz="2400" b="1" dirty="0">
                <a:solidFill>
                  <a:srgbClr val="FF0000"/>
                </a:solidFill>
                <a:latin typeface="Calibri" panose="020F0502020204030204" pitchFamily="34" charset="0"/>
              </a:rPr>
              <a:t>2</a:t>
            </a: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3</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4</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5</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6</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	7</a:t>
            </a: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	8</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9</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10</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11</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12</a:t>
            </a:r>
          </a:p>
        </p:txBody>
      </p:sp>
    </p:spTree>
    <p:extLst>
      <p:ext uri="{BB962C8B-B14F-4D97-AF65-F5344CB8AC3E}">
        <p14:creationId xmlns:p14="http://schemas.microsoft.com/office/powerpoint/2010/main" val="14032555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www.bio.miami.edu/dana/pix/transversion.jpg"/>
          <p:cNvPicPr>
            <a:picLocks noChangeAspect="1" noChangeArrowheads="1"/>
          </p:cNvPicPr>
          <p:nvPr/>
        </p:nvPicPr>
        <p:blipFill rotWithShape="1">
          <a:blip r:embed="rId3">
            <a:extLst>
              <a:ext uri="{28A0092B-C50C-407E-A947-70E740481C1C}">
                <a14:useLocalDpi xmlns:a14="http://schemas.microsoft.com/office/drawing/2010/main" val="0"/>
              </a:ext>
            </a:extLst>
          </a:blip>
          <a:srcRect r="27660" b="52197"/>
          <a:stretch/>
        </p:blipFill>
        <p:spPr bwMode="auto">
          <a:xfrm>
            <a:off x="1043608" y="1918578"/>
            <a:ext cx="6050875" cy="3456384"/>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10"/>
          <p:cNvSpPr txBox="1">
            <a:spLocks noChangeArrowheads="1"/>
          </p:cNvSpPr>
          <p:nvPr/>
        </p:nvSpPr>
        <p:spPr bwMode="auto">
          <a:xfrm>
            <a:off x="731026" y="304209"/>
            <a:ext cx="25479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3200" b="1" dirty="0" err="1">
                <a:solidFill>
                  <a:srgbClr val="FF6600"/>
                </a:solidFill>
                <a:latin typeface="Calibri" panose="020F0502020204030204" pitchFamily="34" charset="0"/>
              </a:rPr>
              <a:t>Depurination</a:t>
            </a:r>
            <a:endParaRPr lang="nl-NL" altLang="nl-NL" sz="3200" b="1" dirty="0">
              <a:solidFill>
                <a:srgbClr val="FF6600"/>
              </a:solidFill>
              <a:latin typeface="Calibri" panose="020F0502020204030204" pitchFamily="34" charset="0"/>
            </a:endParaRPr>
          </a:p>
        </p:txBody>
      </p:sp>
    </p:spTree>
    <p:extLst>
      <p:ext uri="{BB962C8B-B14F-4D97-AF65-F5344CB8AC3E}">
        <p14:creationId xmlns:p14="http://schemas.microsoft.com/office/powerpoint/2010/main" val="40639319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1"/>
          <p:cNvSpPr/>
          <p:nvPr/>
        </p:nvSpPr>
        <p:spPr>
          <a:xfrm>
            <a:off x="3054096" y="6539370"/>
            <a:ext cx="2651760" cy="215444"/>
          </a:xfrm>
          <a:prstGeom prst="rect">
            <a:avLst/>
          </a:prstGeom>
        </p:spPr>
        <p:txBody>
          <a:bodyPr wrap="square">
            <a:spAutoFit/>
          </a:bodyPr>
          <a:lstStyle/>
          <a:p>
            <a:r>
              <a:rPr lang="nl-NL" sz="800" dirty="0"/>
              <a:t>https://biotechkhan.wordpress.com/tag/depurination/</a:t>
            </a:r>
          </a:p>
        </p:txBody>
      </p:sp>
      <p:pic>
        <p:nvPicPr>
          <p:cNvPr id="7" name="Picture 2"/>
          <p:cNvPicPr>
            <a:picLocks noChangeAspect="1"/>
          </p:cNvPicPr>
          <p:nvPr/>
        </p:nvPicPr>
        <p:blipFill rotWithShape="1">
          <a:blip r:embed="rId2">
            <a:extLst>
              <a:ext uri="{28A0092B-C50C-407E-A947-70E740481C1C}">
                <a14:useLocalDpi xmlns:a14="http://schemas.microsoft.com/office/drawing/2010/main" val="0"/>
              </a:ext>
            </a:extLst>
          </a:blip>
          <a:srcRect l="50000"/>
          <a:stretch/>
        </p:blipFill>
        <p:spPr>
          <a:xfrm>
            <a:off x="885711" y="1257134"/>
            <a:ext cx="5567172" cy="4914085"/>
          </a:xfrm>
          <a:prstGeom prst="rect">
            <a:avLst/>
          </a:prstGeom>
        </p:spPr>
      </p:pic>
      <p:sp>
        <p:nvSpPr>
          <p:cNvPr id="5" name="Text Box 10"/>
          <p:cNvSpPr txBox="1">
            <a:spLocks noChangeArrowheads="1"/>
          </p:cNvSpPr>
          <p:nvPr/>
        </p:nvSpPr>
        <p:spPr bwMode="auto">
          <a:xfrm>
            <a:off x="731026" y="304209"/>
            <a:ext cx="25479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3200" b="1" dirty="0" err="1">
                <a:solidFill>
                  <a:srgbClr val="FF6600"/>
                </a:solidFill>
                <a:latin typeface="Calibri" panose="020F0502020204030204" pitchFamily="34" charset="0"/>
              </a:rPr>
              <a:t>Depurination</a:t>
            </a:r>
            <a:endParaRPr lang="nl-NL" altLang="nl-NL" sz="3200" b="1" dirty="0">
              <a:solidFill>
                <a:srgbClr val="FF6600"/>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p:cNvSpPr txBox="1">
            <a:spLocks noChangeArrowheads="1"/>
          </p:cNvSpPr>
          <p:nvPr/>
        </p:nvSpPr>
        <p:spPr bwMode="auto">
          <a:xfrm>
            <a:off x="1284288" y="0"/>
            <a:ext cx="6986587" cy="659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6700" indent="-266700" eaLnBrk="0" hangingPunct="0">
              <a:tabLst>
                <a:tab pos="10795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10795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10795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10795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10795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800" b="1" dirty="0">
                <a:solidFill>
                  <a:srgbClr val="FF6600"/>
                </a:solidFill>
                <a:latin typeface="Calibri" panose="020F0502020204030204" pitchFamily="34" charset="0"/>
              </a:rPr>
              <a:t>Mutations can be caused by:</a:t>
            </a:r>
          </a:p>
          <a:p>
            <a:pPr eaLnBrk="1" hangingPunct="1">
              <a:lnSpc>
                <a:spcPts val="2000"/>
              </a:lnSpc>
              <a:spcBef>
                <a:spcPct val="50000"/>
              </a:spcBef>
            </a:pPr>
            <a:endParaRPr lang="en-US" altLang="nl-NL" sz="1000" b="1" dirty="0">
              <a:solidFill>
                <a:schemeClr val="accent2"/>
              </a:solidFill>
              <a:latin typeface="Calibri" panose="020F0502020204030204" pitchFamily="34" charset="0"/>
            </a:endParaRPr>
          </a:p>
          <a:p>
            <a:pPr eaLnBrk="1" hangingPunct="1">
              <a:lnSpc>
                <a:spcPts val="2000"/>
              </a:lnSpc>
              <a:spcBef>
                <a:spcPct val="50000"/>
              </a:spcBef>
              <a:buFontTx/>
              <a:buChar char="•"/>
            </a:pPr>
            <a:r>
              <a:rPr lang="en-US" altLang="nl-NL" sz="2400" dirty="0">
                <a:latin typeface="Calibri" panose="020F0502020204030204" pitchFamily="34" charset="0"/>
              </a:rPr>
              <a:t>Replication errors / slippage</a:t>
            </a:r>
          </a:p>
          <a:p>
            <a:pPr eaLnBrk="1" hangingPunct="1">
              <a:lnSpc>
                <a:spcPts val="2000"/>
              </a:lnSpc>
              <a:spcBef>
                <a:spcPct val="50000"/>
              </a:spcBef>
              <a:buFontTx/>
              <a:buChar char="•"/>
            </a:pPr>
            <a:r>
              <a:rPr lang="en-US" altLang="nl-NL" sz="2400" dirty="0">
                <a:latin typeface="Calibri" panose="020F0502020204030204" pitchFamily="34" charset="0"/>
              </a:rPr>
              <a:t>Oxidative damage (reactive oxygen species)</a:t>
            </a:r>
          </a:p>
          <a:p>
            <a:pPr eaLnBrk="1" hangingPunct="1">
              <a:lnSpc>
                <a:spcPts val="2000"/>
              </a:lnSpc>
              <a:spcBef>
                <a:spcPct val="50000"/>
              </a:spcBef>
              <a:buFontTx/>
              <a:buChar char="•"/>
            </a:pPr>
            <a:r>
              <a:rPr lang="en-US" altLang="nl-NL" sz="2400" dirty="0" smtClean="0">
                <a:latin typeface="Calibri" panose="020F0502020204030204" pitchFamily="34" charset="0"/>
              </a:rPr>
              <a:t>Transposons</a:t>
            </a:r>
          </a:p>
          <a:p>
            <a:pPr eaLnBrk="1" hangingPunct="1">
              <a:lnSpc>
                <a:spcPts val="2000"/>
              </a:lnSpc>
              <a:spcBef>
                <a:spcPct val="50000"/>
              </a:spcBef>
              <a:buFontTx/>
              <a:buChar char="•"/>
            </a:pPr>
            <a:r>
              <a:rPr lang="en-US" altLang="nl-NL" sz="2400" dirty="0" smtClean="0">
                <a:latin typeface="Calibri" panose="020F0502020204030204" pitchFamily="34" charset="0"/>
              </a:rPr>
              <a:t>Viruses</a:t>
            </a:r>
            <a:endParaRPr lang="en-US" altLang="nl-NL" sz="2400" dirty="0">
              <a:latin typeface="Calibri" panose="020F0502020204030204" pitchFamily="34" charset="0"/>
            </a:endParaRPr>
          </a:p>
          <a:p>
            <a:pPr eaLnBrk="1" hangingPunct="1">
              <a:lnSpc>
                <a:spcPts val="2000"/>
              </a:lnSpc>
              <a:spcBef>
                <a:spcPct val="50000"/>
              </a:spcBef>
              <a:buFontTx/>
              <a:buChar char="•"/>
            </a:pPr>
            <a:r>
              <a:rPr lang="en-US" altLang="nl-NL" sz="2400" dirty="0">
                <a:latin typeface="Calibri" panose="020F0502020204030204" pitchFamily="34" charset="0"/>
              </a:rPr>
              <a:t>Tautomeric shifts</a:t>
            </a:r>
          </a:p>
          <a:p>
            <a:pPr eaLnBrk="1" hangingPunct="1">
              <a:lnSpc>
                <a:spcPts val="2000"/>
              </a:lnSpc>
              <a:spcBef>
                <a:spcPct val="50000"/>
              </a:spcBef>
              <a:buFontTx/>
              <a:buChar char="•"/>
            </a:pPr>
            <a:r>
              <a:rPr lang="en-US" altLang="nl-NL" sz="2400" dirty="0" err="1">
                <a:latin typeface="Calibri" panose="020F0502020204030204" pitchFamily="34" charset="0"/>
              </a:rPr>
              <a:t>Depurination</a:t>
            </a:r>
            <a:r>
              <a:rPr lang="en-US" altLang="nl-NL" sz="2400" dirty="0">
                <a:latin typeface="Calibri" panose="020F0502020204030204" pitchFamily="34" charset="0"/>
              </a:rPr>
              <a:t> and deamination</a:t>
            </a:r>
          </a:p>
          <a:p>
            <a:pPr eaLnBrk="1" hangingPunct="1">
              <a:lnSpc>
                <a:spcPts val="2000"/>
              </a:lnSpc>
              <a:spcBef>
                <a:spcPct val="50000"/>
              </a:spcBef>
              <a:buFontTx/>
              <a:buChar char="•"/>
            </a:pPr>
            <a:r>
              <a:rPr lang="en-US" altLang="nl-NL" sz="2400" dirty="0">
                <a:solidFill>
                  <a:schemeClr val="bg1">
                    <a:lumMod val="75000"/>
                  </a:schemeClr>
                </a:solidFill>
                <a:latin typeface="Calibri" panose="020F0502020204030204" pitchFamily="34" charset="0"/>
              </a:rPr>
              <a:t>Chemicals and radiation</a:t>
            </a:r>
          </a:p>
          <a:p>
            <a:pPr eaLnBrk="1" hangingPunct="1">
              <a:lnSpc>
                <a:spcPts val="2000"/>
              </a:lnSpc>
              <a:spcBef>
                <a:spcPct val="50000"/>
              </a:spcBef>
            </a:pPr>
            <a:r>
              <a:rPr lang="en-US" altLang="nl-NL" sz="2400" dirty="0">
                <a:solidFill>
                  <a:schemeClr val="bg1">
                    <a:lumMod val="75000"/>
                  </a:schemeClr>
                </a:solidFill>
                <a:latin typeface="Calibri" panose="020F0502020204030204" pitchFamily="34" charset="0"/>
              </a:rPr>
              <a:t>		- Base analogs</a:t>
            </a:r>
          </a:p>
          <a:p>
            <a:pPr eaLnBrk="1" hangingPunct="1">
              <a:lnSpc>
                <a:spcPts val="2000"/>
              </a:lnSpc>
              <a:spcBef>
                <a:spcPct val="50000"/>
              </a:spcBef>
            </a:pPr>
            <a:r>
              <a:rPr lang="en-US" altLang="nl-NL" sz="2400" dirty="0">
                <a:solidFill>
                  <a:schemeClr val="bg1">
                    <a:lumMod val="75000"/>
                  </a:schemeClr>
                </a:solidFill>
                <a:latin typeface="Calibri" panose="020F0502020204030204" pitchFamily="34" charset="0"/>
              </a:rPr>
              <a:t>		- Alkylating agents</a:t>
            </a:r>
          </a:p>
          <a:p>
            <a:pPr eaLnBrk="1" hangingPunct="1">
              <a:lnSpc>
                <a:spcPts val="2000"/>
              </a:lnSpc>
              <a:spcBef>
                <a:spcPct val="50000"/>
              </a:spcBef>
            </a:pPr>
            <a:r>
              <a:rPr lang="en-US" altLang="nl-NL" sz="2400" dirty="0">
                <a:solidFill>
                  <a:schemeClr val="bg1">
                    <a:lumMod val="75000"/>
                  </a:schemeClr>
                </a:solidFill>
                <a:latin typeface="Calibri" panose="020F0502020204030204" pitchFamily="34" charset="0"/>
              </a:rPr>
              <a:t>		- Intercalating agents (</a:t>
            </a:r>
            <a:r>
              <a:rPr lang="en-US" altLang="nl-NL" sz="2400" dirty="0" smtClean="0">
                <a:solidFill>
                  <a:schemeClr val="bg1">
                    <a:lumMod val="75000"/>
                  </a:schemeClr>
                </a:solidFill>
                <a:latin typeface="Calibri" panose="020F0502020204030204" pitchFamily="34" charset="0"/>
              </a:rPr>
              <a:t>dyes)</a:t>
            </a:r>
            <a:endParaRPr lang="en-US" altLang="nl-NL" sz="2400" dirty="0">
              <a:solidFill>
                <a:schemeClr val="bg1">
                  <a:lumMod val="75000"/>
                </a:schemeClr>
              </a:solidFill>
              <a:latin typeface="Calibri" panose="020F0502020204030204" pitchFamily="34" charset="0"/>
            </a:endParaRPr>
          </a:p>
          <a:p>
            <a:pPr eaLnBrk="1" hangingPunct="1">
              <a:lnSpc>
                <a:spcPts val="2000"/>
              </a:lnSpc>
              <a:spcBef>
                <a:spcPct val="50000"/>
              </a:spcBef>
            </a:pPr>
            <a:r>
              <a:rPr lang="en-US" altLang="nl-NL" sz="2400" dirty="0">
                <a:solidFill>
                  <a:schemeClr val="bg1">
                    <a:lumMod val="75000"/>
                  </a:schemeClr>
                </a:solidFill>
                <a:latin typeface="Calibri" panose="020F0502020204030204" pitchFamily="34" charset="0"/>
              </a:rPr>
              <a:t>		- Adduct-forming agents</a:t>
            </a:r>
          </a:p>
          <a:p>
            <a:pPr eaLnBrk="1" hangingPunct="1">
              <a:lnSpc>
                <a:spcPts val="2000"/>
              </a:lnSpc>
              <a:spcBef>
                <a:spcPct val="50000"/>
              </a:spcBef>
            </a:pPr>
            <a:r>
              <a:rPr lang="en-US" altLang="nl-NL" sz="2400" dirty="0">
                <a:solidFill>
                  <a:schemeClr val="bg1">
                    <a:lumMod val="75000"/>
                  </a:schemeClr>
                </a:solidFill>
                <a:latin typeface="Calibri" panose="020F0502020204030204" pitchFamily="34" charset="0"/>
              </a:rPr>
              <a:t>		- UV-light (thymine dimers)</a:t>
            </a:r>
          </a:p>
          <a:p>
            <a:pPr eaLnBrk="1" hangingPunct="1">
              <a:lnSpc>
                <a:spcPts val="2000"/>
              </a:lnSpc>
              <a:spcBef>
                <a:spcPct val="50000"/>
              </a:spcBef>
            </a:pPr>
            <a:r>
              <a:rPr lang="en-US" altLang="nl-NL" sz="2400" dirty="0">
                <a:solidFill>
                  <a:schemeClr val="bg1">
                    <a:lumMod val="75000"/>
                  </a:schemeClr>
                </a:solidFill>
                <a:latin typeface="Calibri" panose="020F0502020204030204" pitchFamily="34" charset="0"/>
              </a:rPr>
              <a:t>		- Ionizing radiation</a:t>
            </a:r>
            <a:endParaRPr lang="nl-NL" altLang="nl-NL" sz="2400" dirty="0">
              <a:solidFill>
                <a:schemeClr val="bg1">
                  <a:lumMod val="75000"/>
                </a:schemeClr>
              </a:solidFill>
              <a:latin typeface="Calibri" panose="020F0502020204030204" pitchFamily="34" charset="0"/>
            </a:endParaRPr>
          </a:p>
        </p:txBody>
      </p:sp>
      <p:sp>
        <p:nvSpPr>
          <p:cNvPr id="5" name="Text Box 5"/>
          <p:cNvSpPr txBox="1">
            <a:spLocks noChangeArrowheads="1"/>
          </p:cNvSpPr>
          <p:nvPr/>
        </p:nvSpPr>
        <p:spPr bwMode="auto">
          <a:xfrm>
            <a:off x="793612" y="931725"/>
            <a:ext cx="1928813" cy="564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981075"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981075"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981075"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981075"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981075"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9pPr>
          </a:lstStyle>
          <a:p>
            <a:pPr eaLnBrk="1" hangingPunct="1">
              <a:lnSpc>
                <a:spcPts val="2000"/>
              </a:lnSpc>
              <a:spcBef>
                <a:spcPct val="50000"/>
              </a:spcBef>
            </a:pPr>
            <a:r>
              <a:rPr lang="nl-NL" altLang="nl-NL" sz="2400" b="1" dirty="0">
                <a:solidFill>
                  <a:srgbClr val="FF0000"/>
                </a:solidFill>
                <a:latin typeface="Calibri" panose="020F0502020204030204" pitchFamily="34" charset="0"/>
              </a:rPr>
              <a:t>1</a:t>
            </a:r>
          </a:p>
          <a:p>
            <a:pPr eaLnBrk="1" hangingPunct="1">
              <a:lnSpc>
                <a:spcPts val="2000"/>
              </a:lnSpc>
              <a:spcBef>
                <a:spcPct val="50000"/>
              </a:spcBef>
            </a:pPr>
            <a:r>
              <a:rPr lang="nl-NL" altLang="nl-NL" sz="2400" b="1" dirty="0">
                <a:solidFill>
                  <a:srgbClr val="FF0000"/>
                </a:solidFill>
                <a:latin typeface="Calibri" panose="020F0502020204030204" pitchFamily="34" charset="0"/>
              </a:rPr>
              <a:t>2</a:t>
            </a: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3</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4</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5</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6</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	7</a:t>
            </a: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	8</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9</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10</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11</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12</a:t>
            </a:r>
          </a:p>
        </p:txBody>
      </p:sp>
    </p:spTree>
    <p:extLst>
      <p:ext uri="{BB962C8B-B14F-4D97-AF65-F5344CB8AC3E}">
        <p14:creationId xmlns:p14="http://schemas.microsoft.com/office/powerpoint/2010/main" val="30028241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Box 3"/>
          <p:cNvSpPr txBox="1">
            <a:spLocks noChangeArrowheads="1"/>
          </p:cNvSpPr>
          <p:nvPr/>
        </p:nvSpPr>
        <p:spPr bwMode="auto">
          <a:xfrm>
            <a:off x="642239" y="216391"/>
            <a:ext cx="46434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3200" b="1" dirty="0">
                <a:solidFill>
                  <a:srgbClr val="FF6600"/>
                </a:solidFill>
                <a:latin typeface="Calibri" panose="020F0502020204030204" pitchFamily="34" charset="0"/>
              </a:rPr>
              <a:t>Deamination</a:t>
            </a:r>
            <a:endParaRPr lang="nl-NL" altLang="nl-NL" sz="3200" b="1" dirty="0">
              <a:solidFill>
                <a:srgbClr val="FF6600"/>
              </a:solidFill>
              <a:latin typeface="Calibri" panose="020F0502020204030204" pitchFamily="34" charset="0"/>
            </a:endParaRPr>
          </a:p>
        </p:txBody>
      </p:sp>
      <p:pic>
        <p:nvPicPr>
          <p:cNvPr id="4" name="Picture 1"/>
          <p:cNvPicPr>
            <a:picLocks noChangeAspect="1"/>
          </p:cNvPicPr>
          <p:nvPr/>
        </p:nvPicPr>
        <p:blipFill>
          <a:blip r:embed="rId3">
            <a:lum/>
            <a:alphaModFix/>
          </a:blip>
          <a:srcRect/>
          <a:stretch>
            <a:fillRect/>
          </a:stretch>
        </p:blipFill>
        <p:spPr>
          <a:xfrm>
            <a:off x="2536984" y="1241568"/>
            <a:ext cx="5851440" cy="4779720"/>
          </a:xfrm>
          <a:prstGeom prst="rect">
            <a:avLst/>
          </a:prstGeom>
          <a:noFill/>
          <a:ln>
            <a:noFill/>
          </a:ln>
        </p:spPr>
      </p:pic>
      <p:sp>
        <p:nvSpPr>
          <p:cNvPr id="5" name="Freeform 3"/>
          <p:cNvSpPr/>
          <p:nvPr/>
        </p:nvSpPr>
        <p:spPr>
          <a:xfrm>
            <a:off x="3143224" y="1035289"/>
            <a:ext cx="1354320" cy="136512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noFill/>
          <a:ln w="38160">
            <a:solidFill>
              <a:srgbClr val="FF0000"/>
            </a:solidFill>
            <a:prstDash val="solid"/>
            <a:miter/>
          </a:ln>
        </p:spPr>
        <p:txBody>
          <a:bodyPr vert="horz" wrap="none" lIns="90000" tIns="46800" rIns="90000" bIns="46800" anchor="ctr"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Arial" pitchFamily="18"/>
              <a:ea typeface="Arial" pitchFamily="2"/>
              <a:cs typeface="Arial" pitchFamily="2"/>
            </a:endParaRPr>
          </a:p>
        </p:txBody>
      </p:sp>
      <p:grpSp>
        <p:nvGrpSpPr>
          <p:cNvPr id="6" name="Group 24"/>
          <p:cNvGrpSpPr/>
          <p:nvPr/>
        </p:nvGrpSpPr>
        <p:grpSpPr>
          <a:xfrm>
            <a:off x="320760" y="1159433"/>
            <a:ext cx="1342440" cy="4357799"/>
            <a:chOff x="320760" y="90360"/>
            <a:chExt cx="1342440" cy="4357799"/>
          </a:xfrm>
        </p:grpSpPr>
        <p:sp>
          <p:nvSpPr>
            <p:cNvPr id="7" name="Freeform 4"/>
            <p:cNvSpPr/>
            <p:nvPr/>
          </p:nvSpPr>
          <p:spPr>
            <a:xfrm>
              <a:off x="320760" y="1203480"/>
              <a:ext cx="345240" cy="3682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chemeClr val="accent5">
                      <a:lumMod val="50000"/>
                    </a:schemeClr>
                  </a:solidFill>
                  <a:latin typeface="Arial" pitchFamily="18"/>
                  <a:ea typeface="Arial" pitchFamily="2"/>
                  <a:cs typeface="Arial" pitchFamily="2"/>
                </a:rPr>
                <a:t>R</a:t>
              </a:r>
            </a:p>
          </p:txBody>
        </p:sp>
        <p:sp>
          <p:nvSpPr>
            <p:cNvPr id="8" name="Straight Connector 5"/>
            <p:cNvSpPr/>
            <p:nvPr/>
          </p:nvSpPr>
          <p:spPr>
            <a:xfrm flipV="1">
              <a:off x="544680" y="972720"/>
              <a:ext cx="195119" cy="219239"/>
            </a:xfrm>
            <a:prstGeom prst="line">
              <a:avLst/>
            </a:prstGeom>
            <a:noFill/>
            <a:ln w="9360">
              <a:solidFill>
                <a:srgbClr val="000000"/>
              </a:solidFill>
              <a:prstDash val="solid"/>
              <a:miter/>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chemeClr val="accent5">
                    <a:lumMod val="50000"/>
                  </a:schemeClr>
                </a:solidFill>
                <a:latin typeface="Arial" pitchFamily="18"/>
                <a:ea typeface="Arial" pitchFamily="2"/>
                <a:cs typeface="Arial" pitchFamily="2"/>
              </a:endParaRPr>
            </a:p>
          </p:txBody>
        </p:sp>
        <p:sp>
          <p:nvSpPr>
            <p:cNvPr id="9" name="Freeform 6"/>
            <p:cNvSpPr/>
            <p:nvPr/>
          </p:nvSpPr>
          <p:spPr>
            <a:xfrm>
              <a:off x="759240" y="741239"/>
              <a:ext cx="345240" cy="3682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chemeClr val="accent5">
                      <a:lumMod val="50000"/>
                    </a:schemeClr>
                  </a:solidFill>
                  <a:latin typeface="Arial" pitchFamily="18"/>
                  <a:ea typeface="Arial" pitchFamily="2"/>
                  <a:cs typeface="Arial" pitchFamily="2"/>
                </a:rPr>
                <a:t>N</a:t>
              </a:r>
            </a:p>
          </p:txBody>
        </p:sp>
        <p:sp>
          <p:nvSpPr>
            <p:cNvPr id="10" name="Straight Connector 7"/>
            <p:cNvSpPr/>
            <p:nvPr/>
          </p:nvSpPr>
          <p:spPr>
            <a:xfrm flipV="1">
              <a:off x="909720" y="423720"/>
              <a:ext cx="12599" cy="293760"/>
            </a:xfrm>
            <a:prstGeom prst="line">
              <a:avLst/>
            </a:prstGeom>
            <a:noFill/>
            <a:ln w="9360">
              <a:solidFill>
                <a:srgbClr val="000000"/>
              </a:solidFill>
              <a:prstDash val="solid"/>
              <a:miter/>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chemeClr val="accent5">
                    <a:lumMod val="50000"/>
                  </a:schemeClr>
                </a:solidFill>
                <a:latin typeface="Arial" pitchFamily="18"/>
                <a:ea typeface="Arial" pitchFamily="2"/>
                <a:cs typeface="Arial" pitchFamily="2"/>
              </a:endParaRPr>
            </a:p>
          </p:txBody>
        </p:sp>
        <p:sp>
          <p:nvSpPr>
            <p:cNvPr id="11" name="Freeform 8"/>
            <p:cNvSpPr/>
            <p:nvPr/>
          </p:nvSpPr>
          <p:spPr>
            <a:xfrm>
              <a:off x="756000" y="90360"/>
              <a:ext cx="345240" cy="3682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chemeClr val="accent5">
                      <a:lumMod val="50000"/>
                    </a:schemeClr>
                  </a:solidFill>
                  <a:latin typeface="Arial" pitchFamily="18"/>
                  <a:ea typeface="Arial" pitchFamily="2"/>
                  <a:cs typeface="Arial" pitchFamily="2"/>
                </a:rPr>
                <a:t>H</a:t>
              </a:r>
            </a:p>
          </p:txBody>
        </p:sp>
        <p:sp>
          <p:nvSpPr>
            <p:cNvPr id="12" name="Freeform 9"/>
            <p:cNvSpPr/>
            <p:nvPr/>
          </p:nvSpPr>
          <p:spPr>
            <a:xfrm>
              <a:off x="1317960" y="722159"/>
              <a:ext cx="345240" cy="3682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chemeClr val="accent5">
                      <a:lumMod val="50000"/>
                    </a:schemeClr>
                  </a:solidFill>
                  <a:latin typeface="Arial" pitchFamily="18"/>
                  <a:ea typeface="Arial" pitchFamily="2"/>
                  <a:cs typeface="Arial" pitchFamily="2"/>
                </a:rPr>
                <a:t>H</a:t>
              </a:r>
            </a:p>
          </p:txBody>
        </p:sp>
        <p:sp>
          <p:nvSpPr>
            <p:cNvPr id="13" name="Straight Connector 10"/>
            <p:cNvSpPr/>
            <p:nvPr/>
          </p:nvSpPr>
          <p:spPr>
            <a:xfrm>
              <a:off x="1092240" y="911159"/>
              <a:ext cx="195119" cy="0"/>
            </a:xfrm>
            <a:prstGeom prst="line">
              <a:avLst/>
            </a:prstGeom>
            <a:noFill/>
            <a:ln w="9360">
              <a:solidFill>
                <a:srgbClr val="000000"/>
              </a:solidFill>
              <a:prstDash val="solid"/>
              <a:miter/>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chemeClr val="accent5">
                    <a:lumMod val="50000"/>
                  </a:schemeClr>
                </a:solidFill>
                <a:latin typeface="Arial" pitchFamily="18"/>
                <a:ea typeface="Arial" pitchFamily="2"/>
                <a:cs typeface="Arial" pitchFamily="2"/>
              </a:endParaRPr>
            </a:p>
          </p:txBody>
        </p:sp>
        <p:sp>
          <p:nvSpPr>
            <p:cNvPr id="14" name="Freeform 11"/>
            <p:cNvSpPr/>
            <p:nvPr/>
          </p:nvSpPr>
          <p:spPr>
            <a:xfrm>
              <a:off x="446039" y="1560600"/>
              <a:ext cx="828359" cy="3682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dirty="0">
                  <a:ln>
                    <a:noFill/>
                  </a:ln>
                  <a:solidFill>
                    <a:schemeClr val="accent5">
                      <a:lumMod val="50000"/>
                    </a:schemeClr>
                  </a:solidFill>
                  <a:latin typeface="Arial" pitchFamily="18"/>
                  <a:ea typeface="Arial" pitchFamily="2"/>
                  <a:cs typeface="Arial" pitchFamily="2"/>
                </a:rPr>
                <a:t>Amino</a:t>
              </a:r>
            </a:p>
          </p:txBody>
        </p:sp>
        <p:sp>
          <p:nvSpPr>
            <p:cNvPr id="15" name="Straight Connector 12"/>
            <p:cNvSpPr/>
            <p:nvPr/>
          </p:nvSpPr>
          <p:spPr>
            <a:xfrm>
              <a:off x="828719" y="2060639"/>
              <a:ext cx="12600" cy="560161"/>
            </a:xfrm>
            <a:prstGeom prst="line">
              <a:avLst/>
            </a:prstGeom>
            <a:noFill/>
            <a:ln w="9360">
              <a:solidFill>
                <a:srgbClr val="000000"/>
              </a:solidFill>
              <a:prstDash val="solid"/>
              <a:miter/>
              <a:tailEnd type="arrow"/>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chemeClr val="accent5">
                    <a:lumMod val="50000"/>
                  </a:schemeClr>
                </a:solidFill>
                <a:latin typeface="Arial" pitchFamily="18"/>
                <a:ea typeface="Arial" pitchFamily="2"/>
                <a:cs typeface="Arial" pitchFamily="2"/>
              </a:endParaRPr>
            </a:p>
          </p:txBody>
        </p:sp>
        <p:sp>
          <p:nvSpPr>
            <p:cNvPr id="16" name="Freeform 13"/>
            <p:cNvSpPr/>
            <p:nvPr/>
          </p:nvSpPr>
          <p:spPr>
            <a:xfrm>
              <a:off x="329040" y="3678119"/>
              <a:ext cx="345240" cy="3682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chemeClr val="accent5">
                      <a:lumMod val="50000"/>
                    </a:schemeClr>
                  </a:solidFill>
                  <a:latin typeface="Arial" pitchFamily="18"/>
                  <a:ea typeface="Arial" pitchFamily="2"/>
                  <a:cs typeface="Arial" pitchFamily="2"/>
                </a:rPr>
                <a:t>R</a:t>
              </a:r>
            </a:p>
          </p:txBody>
        </p:sp>
        <p:sp>
          <p:nvSpPr>
            <p:cNvPr id="17" name="Freeform 14"/>
            <p:cNvSpPr/>
            <p:nvPr/>
          </p:nvSpPr>
          <p:spPr>
            <a:xfrm>
              <a:off x="1263960" y="3676679"/>
              <a:ext cx="345240" cy="3682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chemeClr val="accent5">
                      <a:lumMod val="50000"/>
                    </a:schemeClr>
                  </a:solidFill>
                  <a:latin typeface="Arial" pitchFamily="18"/>
                  <a:ea typeface="Arial" pitchFamily="2"/>
                  <a:cs typeface="Arial" pitchFamily="2"/>
                </a:rPr>
                <a:t>R</a:t>
              </a:r>
            </a:p>
          </p:txBody>
        </p:sp>
        <p:sp>
          <p:nvSpPr>
            <p:cNvPr id="18" name="Straight Connector 15"/>
            <p:cNvSpPr/>
            <p:nvPr/>
          </p:nvSpPr>
          <p:spPr>
            <a:xfrm flipV="1">
              <a:off x="662040" y="3510000"/>
              <a:ext cx="195119" cy="218880"/>
            </a:xfrm>
            <a:prstGeom prst="line">
              <a:avLst/>
            </a:prstGeom>
            <a:noFill/>
            <a:ln w="9360">
              <a:solidFill>
                <a:srgbClr val="000000"/>
              </a:solidFill>
              <a:prstDash val="solid"/>
              <a:miter/>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chemeClr val="accent5">
                    <a:lumMod val="50000"/>
                  </a:schemeClr>
                </a:solidFill>
                <a:latin typeface="Arial" pitchFamily="18"/>
                <a:ea typeface="Arial" pitchFamily="2"/>
                <a:cs typeface="Arial" pitchFamily="2"/>
              </a:endParaRPr>
            </a:p>
          </p:txBody>
        </p:sp>
        <p:sp>
          <p:nvSpPr>
            <p:cNvPr id="19" name="Straight Connector 16"/>
            <p:cNvSpPr/>
            <p:nvPr/>
          </p:nvSpPr>
          <p:spPr>
            <a:xfrm flipH="1" flipV="1">
              <a:off x="1096560" y="3495240"/>
              <a:ext cx="195480" cy="219240"/>
            </a:xfrm>
            <a:prstGeom prst="line">
              <a:avLst/>
            </a:prstGeom>
            <a:noFill/>
            <a:ln w="9360">
              <a:solidFill>
                <a:srgbClr val="000000"/>
              </a:solidFill>
              <a:prstDash val="solid"/>
              <a:miter/>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chemeClr val="accent5">
                    <a:lumMod val="50000"/>
                  </a:schemeClr>
                </a:solidFill>
                <a:latin typeface="Arial" pitchFamily="18"/>
                <a:ea typeface="Arial" pitchFamily="2"/>
                <a:cs typeface="Arial" pitchFamily="2"/>
              </a:endParaRPr>
            </a:p>
          </p:txBody>
        </p:sp>
        <p:sp>
          <p:nvSpPr>
            <p:cNvPr id="20" name="Freeform 17"/>
            <p:cNvSpPr/>
            <p:nvPr/>
          </p:nvSpPr>
          <p:spPr>
            <a:xfrm>
              <a:off x="813240" y="3224160"/>
              <a:ext cx="345240" cy="3682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chemeClr val="accent5">
                      <a:lumMod val="50000"/>
                    </a:schemeClr>
                  </a:solidFill>
                  <a:latin typeface="Arial" pitchFamily="18"/>
                  <a:ea typeface="Arial" pitchFamily="2"/>
                  <a:cs typeface="Arial" pitchFamily="2"/>
                </a:rPr>
                <a:t>C</a:t>
              </a:r>
            </a:p>
          </p:txBody>
        </p:sp>
        <p:sp>
          <p:nvSpPr>
            <p:cNvPr id="21" name="Straight Connector 18"/>
            <p:cNvSpPr/>
            <p:nvPr/>
          </p:nvSpPr>
          <p:spPr>
            <a:xfrm flipV="1">
              <a:off x="974880" y="2962439"/>
              <a:ext cx="0" cy="279361"/>
            </a:xfrm>
            <a:prstGeom prst="line">
              <a:avLst/>
            </a:prstGeom>
            <a:noFill/>
            <a:ln w="9360">
              <a:solidFill>
                <a:srgbClr val="000000"/>
              </a:solidFill>
              <a:prstDash val="solid"/>
              <a:miter/>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chemeClr val="accent5">
                    <a:lumMod val="50000"/>
                  </a:schemeClr>
                </a:solidFill>
                <a:latin typeface="Arial" pitchFamily="18"/>
                <a:ea typeface="Arial" pitchFamily="2"/>
                <a:cs typeface="Arial" pitchFamily="2"/>
              </a:endParaRPr>
            </a:p>
          </p:txBody>
        </p:sp>
        <p:sp>
          <p:nvSpPr>
            <p:cNvPr id="22" name="Straight Connector 19"/>
            <p:cNvSpPr/>
            <p:nvPr/>
          </p:nvSpPr>
          <p:spPr>
            <a:xfrm flipV="1">
              <a:off x="1007999" y="2960639"/>
              <a:ext cx="0" cy="279361"/>
            </a:xfrm>
            <a:prstGeom prst="line">
              <a:avLst/>
            </a:prstGeom>
            <a:noFill/>
            <a:ln w="9360">
              <a:solidFill>
                <a:srgbClr val="000000"/>
              </a:solidFill>
              <a:prstDash val="solid"/>
              <a:miter/>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chemeClr val="accent5">
                    <a:lumMod val="50000"/>
                  </a:schemeClr>
                </a:solidFill>
                <a:latin typeface="Arial" pitchFamily="18"/>
                <a:ea typeface="Arial" pitchFamily="2"/>
                <a:cs typeface="Arial" pitchFamily="2"/>
              </a:endParaRPr>
            </a:p>
          </p:txBody>
        </p:sp>
        <p:sp>
          <p:nvSpPr>
            <p:cNvPr id="23" name="Freeform 20"/>
            <p:cNvSpPr/>
            <p:nvPr/>
          </p:nvSpPr>
          <p:spPr>
            <a:xfrm>
              <a:off x="809640" y="2635200"/>
              <a:ext cx="358920" cy="3682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chemeClr val="accent5">
                      <a:lumMod val="50000"/>
                    </a:schemeClr>
                  </a:solidFill>
                  <a:latin typeface="Arial" pitchFamily="18"/>
                  <a:ea typeface="Arial" pitchFamily="2"/>
                  <a:cs typeface="Arial" pitchFamily="2"/>
                </a:rPr>
                <a:t>O</a:t>
              </a:r>
            </a:p>
          </p:txBody>
        </p:sp>
        <p:sp>
          <p:nvSpPr>
            <p:cNvPr id="24" name="Freeform 21"/>
            <p:cNvSpPr/>
            <p:nvPr/>
          </p:nvSpPr>
          <p:spPr>
            <a:xfrm>
              <a:off x="539280" y="4079880"/>
              <a:ext cx="651600" cy="3682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1800" b="0" i="0" u="none" strike="noStrike" baseline="0">
                  <a:ln>
                    <a:noFill/>
                  </a:ln>
                  <a:solidFill>
                    <a:schemeClr val="accent5">
                      <a:lumMod val="50000"/>
                    </a:schemeClr>
                  </a:solidFill>
                  <a:latin typeface="Arial" pitchFamily="18"/>
                  <a:ea typeface="Arial" pitchFamily="2"/>
                  <a:cs typeface="Arial" pitchFamily="2"/>
                </a:rPr>
                <a:t>Keto</a:t>
              </a:r>
            </a:p>
          </p:txBody>
        </p:sp>
      </p:grpSp>
      <p:sp>
        <p:nvSpPr>
          <p:cNvPr id="25" name="Freeform 22"/>
          <p:cNvSpPr/>
          <p:nvPr/>
        </p:nvSpPr>
        <p:spPr>
          <a:xfrm>
            <a:off x="5460184" y="1485648"/>
            <a:ext cx="785880" cy="792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noFill/>
          <a:ln w="38160">
            <a:solidFill>
              <a:srgbClr val="FF0000"/>
            </a:solidFill>
            <a:prstDash val="solid"/>
            <a:miter/>
          </a:ln>
        </p:spPr>
        <p:txBody>
          <a:bodyPr vert="horz" wrap="none" lIns="90000" tIns="46800" rIns="90000" bIns="46800" anchor="ctr"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solidFill>
                <a:srgbClr val="000000"/>
              </a:solidFill>
              <a:latin typeface="Arial" pitchFamily="18"/>
              <a:ea typeface="Arial" pitchFamily="2"/>
              <a:cs typeface="Arial" pitchFamily="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51575"/>
          <a:stretch/>
        </p:blipFill>
        <p:spPr>
          <a:xfrm>
            <a:off x="1475142" y="1591900"/>
            <a:ext cx="5106412" cy="4653975"/>
          </a:xfrm>
          <a:prstGeom prst="rect">
            <a:avLst/>
          </a:prstGeom>
        </p:spPr>
      </p:pic>
      <p:sp>
        <p:nvSpPr>
          <p:cNvPr id="5" name="Text Box 3"/>
          <p:cNvSpPr txBox="1">
            <a:spLocks noChangeArrowheads="1"/>
          </p:cNvSpPr>
          <p:nvPr/>
        </p:nvSpPr>
        <p:spPr bwMode="auto">
          <a:xfrm>
            <a:off x="642239" y="216391"/>
            <a:ext cx="46434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3200" b="1" dirty="0">
                <a:solidFill>
                  <a:srgbClr val="FF6600"/>
                </a:solidFill>
                <a:latin typeface="Calibri" panose="020F0502020204030204" pitchFamily="34" charset="0"/>
              </a:rPr>
              <a:t>Deamination</a:t>
            </a:r>
            <a:endParaRPr lang="nl-NL" altLang="nl-NL" sz="3200" b="1" dirty="0">
              <a:solidFill>
                <a:srgbClr val="FF6600"/>
              </a:solidFill>
              <a:latin typeface="Calibri" panose="020F0502020204030204" pitchFamily="34" charset="0"/>
            </a:endParaRPr>
          </a:p>
        </p:txBody>
      </p:sp>
    </p:spTree>
    <p:extLst>
      <p:ext uri="{BB962C8B-B14F-4D97-AF65-F5344CB8AC3E}">
        <p14:creationId xmlns:p14="http://schemas.microsoft.com/office/powerpoint/2010/main" val="27605940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p:cNvSpPr txBox="1">
            <a:spLocks noChangeArrowheads="1"/>
          </p:cNvSpPr>
          <p:nvPr/>
        </p:nvSpPr>
        <p:spPr bwMode="auto">
          <a:xfrm>
            <a:off x="1284288" y="0"/>
            <a:ext cx="6986587" cy="659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6700" indent="-266700" eaLnBrk="0" hangingPunct="0">
              <a:tabLst>
                <a:tab pos="10795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10795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10795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10795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10795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800" b="1" dirty="0">
                <a:solidFill>
                  <a:srgbClr val="FF6600"/>
                </a:solidFill>
                <a:latin typeface="Calibri" panose="020F0502020204030204" pitchFamily="34" charset="0"/>
              </a:rPr>
              <a:t>Mutations can be caused by:</a:t>
            </a:r>
          </a:p>
          <a:p>
            <a:pPr eaLnBrk="1" hangingPunct="1">
              <a:lnSpc>
                <a:spcPts val="2000"/>
              </a:lnSpc>
              <a:spcBef>
                <a:spcPct val="50000"/>
              </a:spcBef>
            </a:pPr>
            <a:endParaRPr lang="en-US" altLang="nl-NL" sz="1000" b="1" dirty="0">
              <a:solidFill>
                <a:schemeClr val="accent2"/>
              </a:solidFill>
              <a:latin typeface="Calibri" panose="020F0502020204030204" pitchFamily="34" charset="0"/>
            </a:endParaRPr>
          </a:p>
          <a:p>
            <a:pPr eaLnBrk="1" hangingPunct="1">
              <a:lnSpc>
                <a:spcPts val="2000"/>
              </a:lnSpc>
              <a:spcBef>
                <a:spcPct val="50000"/>
              </a:spcBef>
              <a:buFontTx/>
              <a:buChar char="•"/>
            </a:pPr>
            <a:r>
              <a:rPr lang="en-US" altLang="nl-NL" sz="2400" dirty="0">
                <a:latin typeface="Calibri" panose="020F0502020204030204" pitchFamily="34" charset="0"/>
              </a:rPr>
              <a:t>Replication errors / slippage</a:t>
            </a:r>
          </a:p>
          <a:p>
            <a:pPr eaLnBrk="1" hangingPunct="1">
              <a:lnSpc>
                <a:spcPts val="2000"/>
              </a:lnSpc>
              <a:spcBef>
                <a:spcPct val="50000"/>
              </a:spcBef>
              <a:buFontTx/>
              <a:buChar char="•"/>
            </a:pPr>
            <a:r>
              <a:rPr lang="en-US" altLang="nl-NL" sz="2400" dirty="0">
                <a:latin typeface="Calibri" panose="020F0502020204030204" pitchFamily="34" charset="0"/>
              </a:rPr>
              <a:t>Oxidative damage (reactive oxygen species)</a:t>
            </a:r>
          </a:p>
          <a:p>
            <a:pPr eaLnBrk="1" hangingPunct="1">
              <a:lnSpc>
                <a:spcPts val="2000"/>
              </a:lnSpc>
              <a:spcBef>
                <a:spcPct val="50000"/>
              </a:spcBef>
              <a:buFontTx/>
              <a:buChar char="•"/>
            </a:pPr>
            <a:r>
              <a:rPr lang="en-US" altLang="nl-NL" sz="2400" dirty="0" smtClean="0">
                <a:latin typeface="Calibri" panose="020F0502020204030204" pitchFamily="34" charset="0"/>
              </a:rPr>
              <a:t>Transposons</a:t>
            </a:r>
          </a:p>
          <a:p>
            <a:pPr eaLnBrk="1" hangingPunct="1">
              <a:lnSpc>
                <a:spcPts val="2000"/>
              </a:lnSpc>
              <a:spcBef>
                <a:spcPct val="50000"/>
              </a:spcBef>
              <a:buFontTx/>
              <a:buChar char="•"/>
            </a:pPr>
            <a:r>
              <a:rPr lang="en-US" altLang="nl-NL" sz="2400" dirty="0" smtClean="0">
                <a:latin typeface="Calibri" panose="020F0502020204030204" pitchFamily="34" charset="0"/>
              </a:rPr>
              <a:t>Viruses</a:t>
            </a:r>
            <a:endParaRPr lang="en-US" altLang="nl-NL" sz="2400" dirty="0">
              <a:latin typeface="Calibri" panose="020F0502020204030204" pitchFamily="34" charset="0"/>
            </a:endParaRPr>
          </a:p>
          <a:p>
            <a:pPr eaLnBrk="1" hangingPunct="1">
              <a:lnSpc>
                <a:spcPts val="2000"/>
              </a:lnSpc>
              <a:spcBef>
                <a:spcPct val="50000"/>
              </a:spcBef>
              <a:buFontTx/>
              <a:buChar char="•"/>
            </a:pPr>
            <a:r>
              <a:rPr lang="en-US" altLang="nl-NL" sz="2400" dirty="0">
                <a:latin typeface="Calibri" panose="020F0502020204030204" pitchFamily="34" charset="0"/>
              </a:rPr>
              <a:t>Tautomeric shifts</a:t>
            </a:r>
          </a:p>
          <a:p>
            <a:pPr eaLnBrk="1" hangingPunct="1">
              <a:lnSpc>
                <a:spcPts val="2000"/>
              </a:lnSpc>
              <a:spcBef>
                <a:spcPct val="50000"/>
              </a:spcBef>
              <a:buFontTx/>
              <a:buChar char="•"/>
            </a:pPr>
            <a:r>
              <a:rPr lang="en-US" altLang="nl-NL" sz="2400" dirty="0" err="1">
                <a:latin typeface="Calibri" panose="020F0502020204030204" pitchFamily="34" charset="0"/>
              </a:rPr>
              <a:t>Depurination</a:t>
            </a:r>
            <a:r>
              <a:rPr lang="en-US" altLang="nl-NL" sz="2400" dirty="0">
                <a:latin typeface="Calibri" panose="020F0502020204030204" pitchFamily="34" charset="0"/>
              </a:rPr>
              <a:t> and deamination</a:t>
            </a:r>
          </a:p>
          <a:p>
            <a:pPr eaLnBrk="1" hangingPunct="1">
              <a:lnSpc>
                <a:spcPts val="2000"/>
              </a:lnSpc>
              <a:spcBef>
                <a:spcPct val="50000"/>
              </a:spcBef>
              <a:buFontTx/>
              <a:buChar char="•"/>
            </a:pPr>
            <a:r>
              <a:rPr lang="en-US" altLang="nl-NL" sz="2400" dirty="0">
                <a:latin typeface="Calibri" panose="020F0502020204030204" pitchFamily="34" charset="0"/>
              </a:rPr>
              <a:t>Chemicals and radiation</a:t>
            </a:r>
          </a:p>
          <a:p>
            <a:pPr eaLnBrk="1" hangingPunct="1">
              <a:lnSpc>
                <a:spcPts val="2000"/>
              </a:lnSpc>
              <a:spcBef>
                <a:spcPct val="50000"/>
              </a:spcBef>
            </a:pPr>
            <a:r>
              <a:rPr lang="en-US" altLang="nl-NL" sz="2400" dirty="0">
                <a:latin typeface="Calibri" panose="020F0502020204030204" pitchFamily="34" charset="0"/>
              </a:rPr>
              <a:t>		- Base analogs</a:t>
            </a:r>
          </a:p>
          <a:p>
            <a:pPr eaLnBrk="1" hangingPunct="1">
              <a:lnSpc>
                <a:spcPts val="2000"/>
              </a:lnSpc>
              <a:spcBef>
                <a:spcPct val="50000"/>
              </a:spcBef>
            </a:pPr>
            <a:r>
              <a:rPr lang="en-US" altLang="nl-NL" sz="2400" dirty="0">
                <a:latin typeface="Calibri" panose="020F0502020204030204" pitchFamily="34" charset="0"/>
              </a:rPr>
              <a:t>		- </a:t>
            </a:r>
            <a:r>
              <a:rPr lang="en-US" altLang="nl-NL" sz="2400" dirty="0">
                <a:solidFill>
                  <a:schemeClr val="bg1">
                    <a:lumMod val="75000"/>
                  </a:schemeClr>
                </a:solidFill>
                <a:latin typeface="Calibri" panose="020F0502020204030204" pitchFamily="34" charset="0"/>
              </a:rPr>
              <a:t>Alkylating agents</a:t>
            </a:r>
          </a:p>
          <a:p>
            <a:pPr eaLnBrk="1" hangingPunct="1">
              <a:lnSpc>
                <a:spcPts val="2000"/>
              </a:lnSpc>
              <a:spcBef>
                <a:spcPct val="50000"/>
              </a:spcBef>
            </a:pPr>
            <a:r>
              <a:rPr lang="en-US" altLang="nl-NL" sz="2400" dirty="0">
                <a:solidFill>
                  <a:schemeClr val="bg1">
                    <a:lumMod val="75000"/>
                  </a:schemeClr>
                </a:solidFill>
                <a:latin typeface="Calibri" panose="020F0502020204030204" pitchFamily="34" charset="0"/>
              </a:rPr>
              <a:t>		- Intercalating agents (</a:t>
            </a:r>
            <a:r>
              <a:rPr lang="en-US" altLang="nl-NL" sz="2400" dirty="0" smtClean="0">
                <a:solidFill>
                  <a:schemeClr val="bg1">
                    <a:lumMod val="75000"/>
                  </a:schemeClr>
                </a:solidFill>
                <a:latin typeface="Calibri" panose="020F0502020204030204" pitchFamily="34" charset="0"/>
              </a:rPr>
              <a:t>dyes)</a:t>
            </a:r>
            <a:endParaRPr lang="en-US" altLang="nl-NL" sz="2400" dirty="0">
              <a:solidFill>
                <a:schemeClr val="bg1">
                  <a:lumMod val="75000"/>
                </a:schemeClr>
              </a:solidFill>
              <a:latin typeface="Calibri" panose="020F0502020204030204" pitchFamily="34" charset="0"/>
            </a:endParaRPr>
          </a:p>
          <a:p>
            <a:pPr eaLnBrk="1" hangingPunct="1">
              <a:lnSpc>
                <a:spcPts val="2000"/>
              </a:lnSpc>
              <a:spcBef>
                <a:spcPct val="50000"/>
              </a:spcBef>
            </a:pPr>
            <a:r>
              <a:rPr lang="en-US" altLang="nl-NL" sz="2400" dirty="0">
                <a:solidFill>
                  <a:schemeClr val="bg1">
                    <a:lumMod val="75000"/>
                  </a:schemeClr>
                </a:solidFill>
                <a:latin typeface="Calibri" panose="020F0502020204030204" pitchFamily="34" charset="0"/>
              </a:rPr>
              <a:t>		- Adduct-forming agents</a:t>
            </a:r>
          </a:p>
          <a:p>
            <a:pPr eaLnBrk="1" hangingPunct="1">
              <a:lnSpc>
                <a:spcPts val="2000"/>
              </a:lnSpc>
              <a:spcBef>
                <a:spcPct val="50000"/>
              </a:spcBef>
            </a:pPr>
            <a:r>
              <a:rPr lang="en-US" altLang="nl-NL" sz="2400" dirty="0">
                <a:solidFill>
                  <a:schemeClr val="bg1">
                    <a:lumMod val="75000"/>
                  </a:schemeClr>
                </a:solidFill>
                <a:latin typeface="Calibri" panose="020F0502020204030204" pitchFamily="34" charset="0"/>
              </a:rPr>
              <a:t>		- UV-light (thymine dimers)</a:t>
            </a:r>
          </a:p>
          <a:p>
            <a:pPr eaLnBrk="1" hangingPunct="1">
              <a:lnSpc>
                <a:spcPts val="2000"/>
              </a:lnSpc>
              <a:spcBef>
                <a:spcPct val="50000"/>
              </a:spcBef>
            </a:pPr>
            <a:r>
              <a:rPr lang="en-US" altLang="nl-NL" sz="2400" dirty="0">
                <a:solidFill>
                  <a:schemeClr val="bg1">
                    <a:lumMod val="75000"/>
                  </a:schemeClr>
                </a:solidFill>
                <a:latin typeface="Calibri" panose="020F0502020204030204" pitchFamily="34" charset="0"/>
              </a:rPr>
              <a:t>		- Ionizing radiation</a:t>
            </a:r>
            <a:endParaRPr lang="nl-NL" altLang="nl-NL" sz="2400" dirty="0">
              <a:solidFill>
                <a:schemeClr val="bg1">
                  <a:lumMod val="75000"/>
                </a:schemeClr>
              </a:solidFill>
              <a:latin typeface="Calibri" panose="020F0502020204030204" pitchFamily="34" charset="0"/>
            </a:endParaRPr>
          </a:p>
        </p:txBody>
      </p:sp>
      <p:sp>
        <p:nvSpPr>
          <p:cNvPr id="4" name="Text Box 5"/>
          <p:cNvSpPr txBox="1">
            <a:spLocks noChangeArrowheads="1"/>
          </p:cNvSpPr>
          <p:nvPr/>
        </p:nvSpPr>
        <p:spPr bwMode="auto">
          <a:xfrm>
            <a:off x="793612" y="931725"/>
            <a:ext cx="1928813" cy="564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981075"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981075"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981075"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981075"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981075"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9pPr>
          </a:lstStyle>
          <a:p>
            <a:pPr eaLnBrk="1" hangingPunct="1">
              <a:lnSpc>
                <a:spcPts val="2000"/>
              </a:lnSpc>
              <a:spcBef>
                <a:spcPct val="50000"/>
              </a:spcBef>
            </a:pPr>
            <a:r>
              <a:rPr lang="nl-NL" altLang="nl-NL" sz="2400" b="1" dirty="0">
                <a:solidFill>
                  <a:srgbClr val="FF0000"/>
                </a:solidFill>
                <a:latin typeface="Calibri" panose="020F0502020204030204" pitchFamily="34" charset="0"/>
              </a:rPr>
              <a:t>1</a:t>
            </a:r>
          </a:p>
          <a:p>
            <a:pPr eaLnBrk="1" hangingPunct="1">
              <a:lnSpc>
                <a:spcPts val="2000"/>
              </a:lnSpc>
              <a:spcBef>
                <a:spcPct val="50000"/>
              </a:spcBef>
            </a:pPr>
            <a:r>
              <a:rPr lang="nl-NL" altLang="nl-NL" sz="2400" b="1" dirty="0">
                <a:solidFill>
                  <a:srgbClr val="FF0000"/>
                </a:solidFill>
                <a:latin typeface="Calibri" panose="020F0502020204030204" pitchFamily="34" charset="0"/>
              </a:rPr>
              <a:t>2</a:t>
            </a: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3</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4</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5</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6</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	7</a:t>
            </a: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	8</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9</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10</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11</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12</a:t>
            </a:r>
          </a:p>
        </p:txBody>
      </p:sp>
    </p:spTree>
    <p:extLst>
      <p:ext uri="{BB962C8B-B14F-4D97-AF65-F5344CB8AC3E}">
        <p14:creationId xmlns:p14="http://schemas.microsoft.com/office/powerpoint/2010/main" val="29988310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15_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5616" y="101452"/>
            <a:ext cx="5713412" cy="660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 Box 3"/>
          <p:cNvSpPr txBox="1">
            <a:spLocks noChangeArrowheads="1"/>
          </p:cNvSpPr>
          <p:nvPr/>
        </p:nvSpPr>
        <p:spPr bwMode="auto">
          <a:xfrm>
            <a:off x="387057" y="2619227"/>
            <a:ext cx="3164217"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000" dirty="0">
                <a:latin typeface="Calibri" panose="020F0502020204030204" pitchFamily="34" charset="0"/>
              </a:rPr>
              <a:t>Base </a:t>
            </a:r>
            <a:r>
              <a:rPr lang="en-US" altLang="nl-NL" sz="2000" dirty="0" err="1">
                <a:latin typeface="Calibri" panose="020F0502020204030204" pitchFamily="34" charset="0"/>
              </a:rPr>
              <a:t>analoog</a:t>
            </a:r>
            <a:r>
              <a:rPr lang="en-US" altLang="nl-NL" sz="2000" dirty="0">
                <a:latin typeface="Calibri" panose="020F0502020204030204" pitchFamily="34" charset="0"/>
              </a:rPr>
              <a:t> 5-bromouracil is uracil met </a:t>
            </a:r>
            <a:r>
              <a:rPr lang="en-US" altLang="nl-NL" sz="2000" dirty="0" err="1">
                <a:latin typeface="Calibri" panose="020F0502020204030204" pitchFamily="34" charset="0"/>
              </a:rPr>
              <a:t>een</a:t>
            </a:r>
            <a:r>
              <a:rPr lang="en-US" altLang="nl-NL" sz="2000" dirty="0">
                <a:latin typeface="Calibri" panose="020F0502020204030204" pitchFamily="34" charset="0"/>
              </a:rPr>
              <a:t> Br-</a:t>
            </a:r>
            <a:r>
              <a:rPr lang="en-US" altLang="nl-NL" sz="2000" dirty="0" err="1">
                <a:latin typeface="Calibri" panose="020F0502020204030204" pitchFamily="34" charset="0"/>
              </a:rPr>
              <a:t>groep</a:t>
            </a:r>
            <a:r>
              <a:rPr lang="en-US" altLang="nl-NL" sz="2000" dirty="0">
                <a:latin typeface="Calibri" panose="020F0502020204030204" pitchFamily="34" charset="0"/>
              </a:rPr>
              <a:t> </a:t>
            </a:r>
            <a:r>
              <a:rPr lang="en-US" altLang="nl-NL" sz="2000" dirty="0" err="1">
                <a:latin typeface="Calibri" panose="020F0502020204030204" pitchFamily="34" charset="0"/>
              </a:rPr>
              <a:t>aan</a:t>
            </a:r>
            <a:r>
              <a:rPr lang="en-US" altLang="nl-NL" sz="2000" dirty="0">
                <a:latin typeface="Calibri" panose="020F0502020204030204" pitchFamily="34" charset="0"/>
              </a:rPr>
              <a:t> </a:t>
            </a:r>
            <a:r>
              <a:rPr lang="en-US" altLang="nl-NL" sz="2000" dirty="0" smtClean="0">
                <a:latin typeface="Calibri" panose="020F0502020204030204" pitchFamily="34" charset="0"/>
              </a:rPr>
              <a:t>C</a:t>
            </a:r>
            <a:r>
              <a:rPr lang="en-US" altLang="nl-NL" sz="2000" baseline="-25000" dirty="0" smtClean="0">
                <a:latin typeface="Calibri" panose="020F0502020204030204" pitchFamily="34" charset="0"/>
              </a:rPr>
              <a:t>5</a:t>
            </a:r>
          </a:p>
          <a:p>
            <a:pPr eaLnBrk="1" hangingPunct="1">
              <a:spcBef>
                <a:spcPct val="50000"/>
              </a:spcBef>
            </a:pPr>
            <a:endParaRPr lang="en-US" altLang="nl-NL" sz="2000" baseline="-25000" dirty="0">
              <a:latin typeface="Calibri" panose="020F0502020204030204" pitchFamily="34" charset="0"/>
            </a:endParaRPr>
          </a:p>
          <a:p>
            <a:pPr eaLnBrk="1" hangingPunct="1">
              <a:spcBef>
                <a:spcPct val="50000"/>
              </a:spcBef>
            </a:pPr>
            <a:r>
              <a:rPr lang="en-US" altLang="nl-NL" sz="2000" dirty="0" smtClean="0">
                <a:latin typeface="Calibri" panose="020F0502020204030204" pitchFamily="34" charset="0"/>
              </a:rPr>
              <a:t>5-bromouracil can undergo a tautomeric shift from </a:t>
            </a:r>
            <a:r>
              <a:rPr lang="en-US" altLang="nl-NL" sz="2000" dirty="0" err="1" smtClean="0">
                <a:latin typeface="Calibri" panose="020F0502020204030204" pitchFamily="34" charset="0"/>
              </a:rPr>
              <a:t>keto</a:t>
            </a:r>
            <a:r>
              <a:rPr lang="en-US" altLang="nl-NL" sz="2000" dirty="0" smtClean="0">
                <a:latin typeface="Calibri" panose="020F0502020204030204" pitchFamily="34" charset="0"/>
              </a:rPr>
              <a:t> to enol form …. Leading to …</a:t>
            </a:r>
            <a:endParaRPr lang="nl-NL" altLang="nl-NL" sz="2000" baseline="-25000" dirty="0">
              <a:latin typeface="Calibri" panose="020F0502020204030204" pitchFamily="34" charset="0"/>
            </a:endParaRPr>
          </a:p>
        </p:txBody>
      </p:sp>
      <p:sp>
        <p:nvSpPr>
          <p:cNvPr id="4" name="Text Box 3"/>
          <p:cNvSpPr txBox="1">
            <a:spLocks noChangeArrowheads="1"/>
          </p:cNvSpPr>
          <p:nvPr/>
        </p:nvSpPr>
        <p:spPr bwMode="auto">
          <a:xfrm>
            <a:off x="387057" y="216391"/>
            <a:ext cx="46434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3200" b="1" dirty="0" smtClean="0">
                <a:solidFill>
                  <a:srgbClr val="FF6600"/>
                </a:solidFill>
                <a:latin typeface="Calibri" panose="020F0502020204030204" pitchFamily="34" charset="0"/>
              </a:rPr>
              <a:t>Base Analogs</a:t>
            </a:r>
            <a:endParaRPr lang="nl-NL" altLang="nl-NL" sz="3200" b="1" dirty="0">
              <a:solidFill>
                <a:srgbClr val="FF6600"/>
              </a:solidFill>
              <a:latin typeface="Calibri" panose="020F0502020204030204" pitchFamily="34" charset="0"/>
            </a:endParaRPr>
          </a:p>
        </p:txBody>
      </p:sp>
      <p:cxnSp>
        <p:nvCxnSpPr>
          <p:cNvPr id="3" name="Rechte verbindingslijn met pijl 2"/>
          <p:cNvCxnSpPr/>
          <p:nvPr/>
        </p:nvCxnSpPr>
        <p:spPr>
          <a:xfrm>
            <a:off x="1796902" y="3604437"/>
            <a:ext cx="10633" cy="297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Rechte verbindingslijn met pijl 6"/>
          <p:cNvCxnSpPr/>
          <p:nvPr/>
        </p:nvCxnSpPr>
        <p:spPr>
          <a:xfrm>
            <a:off x="3551274" y="4800256"/>
            <a:ext cx="845714" cy="2196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5" descr="baseanalog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46250"/>
            <a:ext cx="8842375" cy="470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Text Box 6"/>
          <p:cNvSpPr txBox="1">
            <a:spLocks noChangeArrowheads="1"/>
          </p:cNvSpPr>
          <p:nvPr/>
        </p:nvSpPr>
        <p:spPr bwMode="auto">
          <a:xfrm>
            <a:off x="387057" y="939179"/>
            <a:ext cx="775021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400" dirty="0">
                <a:latin typeface="Calibri" panose="020F0502020204030204" pitchFamily="34" charset="0"/>
              </a:rPr>
              <a:t>Base </a:t>
            </a:r>
            <a:r>
              <a:rPr lang="en-US" altLang="nl-NL" sz="2400" dirty="0" err="1">
                <a:latin typeface="Calibri" panose="020F0502020204030204" pitchFamily="34" charset="0"/>
              </a:rPr>
              <a:t>analoog</a:t>
            </a:r>
            <a:r>
              <a:rPr lang="en-US" altLang="nl-NL" sz="2400" dirty="0">
                <a:latin typeface="Calibri" panose="020F0502020204030204" pitchFamily="34" charset="0"/>
              </a:rPr>
              <a:t> 2-aminopurine is adenine met </a:t>
            </a:r>
            <a:r>
              <a:rPr lang="en-US" altLang="nl-NL" sz="2400" dirty="0" err="1">
                <a:latin typeface="Calibri" panose="020F0502020204030204" pitchFamily="34" charset="0"/>
              </a:rPr>
              <a:t>een</a:t>
            </a:r>
            <a:r>
              <a:rPr lang="en-US" altLang="nl-NL" sz="2400" dirty="0">
                <a:latin typeface="Calibri" panose="020F0502020204030204" pitchFamily="34" charset="0"/>
              </a:rPr>
              <a:t> NH</a:t>
            </a:r>
            <a:r>
              <a:rPr lang="en-US" altLang="nl-NL" sz="2400" baseline="-25000" dirty="0">
                <a:latin typeface="Calibri" panose="020F0502020204030204" pitchFamily="34" charset="0"/>
              </a:rPr>
              <a:t>2</a:t>
            </a:r>
            <a:r>
              <a:rPr lang="en-US" altLang="nl-NL" sz="2400" dirty="0">
                <a:latin typeface="Calibri" panose="020F0502020204030204" pitchFamily="34" charset="0"/>
              </a:rPr>
              <a:t>-groep </a:t>
            </a:r>
            <a:r>
              <a:rPr lang="en-US" altLang="nl-NL" sz="2400" dirty="0" smtClean="0">
                <a:latin typeface="Calibri" panose="020F0502020204030204" pitchFamily="34" charset="0"/>
              </a:rPr>
              <a:t>minder …</a:t>
            </a:r>
            <a:endParaRPr lang="nl-NL" altLang="nl-NL" sz="2400" dirty="0">
              <a:latin typeface="Calibri" panose="020F0502020204030204" pitchFamily="34" charset="0"/>
            </a:endParaRPr>
          </a:p>
        </p:txBody>
      </p:sp>
      <p:sp>
        <p:nvSpPr>
          <p:cNvPr id="2" name="Rechthoek 1"/>
          <p:cNvSpPr/>
          <p:nvPr/>
        </p:nvSpPr>
        <p:spPr>
          <a:xfrm>
            <a:off x="6058090" y="6446838"/>
            <a:ext cx="2784285" cy="215444"/>
          </a:xfrm>
          <a:prstGeom prst="rect">
            <a:avLst/>
          </a:prstGeom>
        </p:spPr>
        <p:txBody>
          <a:bodyPr wrap="square">
            <a:spAutoFit/>
          </a:bodyPr>
          <a:lstStyle/>
          <a:p>
            <a:r>
              <a:rPr lang="nl-NL" sz="800" dirty="0"/>
              <a:t>http://www.bio.miami.edu/dana/250/250SS11_14.html</a:t>
            </a:r>
          </a:p>
        </p:txBody>
      </p:sp>
      <p:sp>
        <p:nvSpPr>
          <p:cNvPr id="5" name="Text Box 3"/>
          <p:cNvSpPr txBox="1">
            <a:spLocks noChangeArrowheads="1"/>
          </p:cNvSpPr>
          <p:nvPr/>
        </p:nvSpPr>
        <p:spPr bwMode="auto">
          <a:xfrm>
            <a:off x="387057" y="216391"/>
            <a:ext cx="46434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3200" b="1" dirty="0" smtClean="0">
                <a:solidFill>
                  <a:srgbClr val="FF6600"/>
                </a:solidFill>
                <a:latin typeface="Calibri" panose="020F0502020204030204" pitchFamily="34" charset="0"/>
              </a:rPr>
              <a:t>Base Analogs</a:t>
            </a:r>
            <a:endParaRPr lang="nl-NL" altLang="nl-NL" sz="3200" b="1" dirty="0">
              <a:solidFill>
                <a:srgbClr val="FF6600"/>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a:off x="468360" y="260640"/>
            <a:ext cx="7075440" cy="85113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spAutoFit/>
          </a:bodyPr>
          <a:lstStyle/>
          <a:p>
            <a:pPr marL="0" marR="0" lvl="0" indent="0" algn="l" rtl="0" hangingPunct="1">
              <a:lnSpc>
                <a:spcPct val="100000"/>
              </a:lnSpc>
              <a:spcBef>
                <a:spcPts val="1123"/>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2000" b="1" i="0" u="none" strike="noStrike" baseline="0" dirty="0">
              <a:ln>
                <a:noFill/>
              </a:ln>
              <a:solidFill>
                <a:srgbClr val="000000"/>
              </a:solidFill>
              <a:latin typeface="Arial" pitchFamily="34"/>
              <a:ea typeface="Arial" pitchFamily="2"/>
              <a:cs typeface="Arial" pitchFamily="2"/>
            </a:endParaRPr>
          </a:p>
          <a:p>
            <a:pPr marL="0" marR="0" lvl="0" indent="0" algn="l" rtl="0" hangingPunct="1">
              <a:lnSpc>
                <a:spcPct val="100000"/>
              </a:lnSpc>
              <a:spcBef>
                <a:spcPts val="1123"/>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2000" b="1" i="0" u="none" strike="noStrike" baseline="0" dirty="0">
              <a:ln>
                <a:noFill/>
              </a:ln>
              <a:solidFill>
                <a:srgbClr val="000000"/>
              </a:solidFill>
              <a:latin typeface="Arial" pitchFamily="34"/>
              <a:ea typeface="Arial" pitchFamily="2"/>
              <a:cs typeface="Arial" pitchFamily="2"/>
            </a:endParaRPr>
          </a:p>
        </p:txBody>
      </p:sp>
      <p:sp>
        <p:nvSpPr>
          <p:cNvPr id="3" name="TextBox 2"/>
          <p:cNvSpPr txBox="1"/>
          <p:nvPr/>
        </p:nvSpPr>
        <p:spPr>
          <a:xfrm>
            <a:off x="457200" y="819000"/>
            <a:ext cx="181822" cy="921876"/>
          </a:xfrm>
          <a:prstGeom prst="rect">
            <a:avLst/>
          </a:prstGeom>
          <a:noFill/>
          <a:ln>
            <a:noFill/>
          </a:ln>
        </p:spPr>
        <p:txBody>
          <a:bodyPr vert="horz" wrap="none" lIns="90000" tIns="45000" rIns="90000" bIns="45000" compatLnSpc="1">
            <a:spAutoFit/>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dirty="0">
              <a:ln>
                <a:noFill/>
              </a:ln>
              <a:solidFill>
                <a:srgbClr val="000000"/>
              </a:solidFill>
              <a:latin typeface="Arial" pitchFamily="18"/>
              <a:ea typeface="Arial" pitchFamily="2"/>
              <a:cs typeface="Arial" pitchFamily="2"/>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dirty="0">
              <a:ln>
                <a:noFill/>
              </a:ln>
              <a:solidFill>
                <a:srgbClr val="000000"/>
              </a:solidFill>
              <a:latin typeface="Arial" pitchFamily="18"/>
              <a:ea typeface="Arial" pitchFamily="2"/>
              <a:cs typeface="Arial" pitchFamily="2"/>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dirty="0">
              <a:ln>
                <a:noFill/>
              </a:ln>
              <a:solidFill>
                <a:srgbClr val="000000"/>
              </a:solidFill>
              <a:latin typeface="Arial" pitchFamily="18"/>
              <a:ea typeface="Arial" pitchFamily="2"/>
              <a:cs typeface="Arial" pitchFamily="2"/>
            </a:endParaRPr>
          </a:p>
        </p:txBody>
      </p:sp>
      <p:pic>
        <p:nvPicPr>
          <p:cNvPr id="4" name="Picture 3"/>
          <p:cNvPicPr>
            <a:picLocks noChangeAspect="1"/>
          </p:cNvPicPr>
          <p:nvPr/>
        </p:nvPicPr>
        <p:blipFill>
          <a:blip r:embed="rId3">
            <a:lum/>
            <a:alphaModFix/>
          </a:blip>
          <a:srcRect/>
          <a:stretch>
            <a:fillRect/>
          </a:stretch>
        </p:blipFill>
        <p:spPr>
          <a:xfrm>
            <a:off x="153595" y="2299236"/>
            <a:ext cx="8897536" cy="2880320"/>
          </a:xfrm>
          <a:prstGeom prst="rect">
            <a:avLst/>
          </a:prstGeom>
          <a:noFill/>
          <a:ln>
            <a:noFill/>
          </a:ln>
        </p:spPr>
      </p:pic>
      <p:sp>
        <p:nvSpPr>
          <p:cNvPr id="5" name="Rechthoek 4"/>
          <p:cNvSpPr/>
          <p:nvPr/>
        </p:nvSpPr>
        <p:spPr>
          <a:xfrm>
            <a:off x="987286" y="363039"/>
            <a:ext cx="6168425" cy="584775"/>
          </a:xfrm>
          <a:prstGeom prst="rect">
            <a:avLst/>
          </a:prstGeom>
        </p:spPr>
        <p:txBody>
          <a:bodyPr wrap="square">
            <a:spAutoFit/>
          </a:bodyPr>
          <a:lstStyle/>
          <a:p>
            <a:r>
              <a:rPr lang="en-US" sz="3200" b="1" dirty="0">
                <a:solidFill>
                  <a:srgbClr val="FF6600"/>
                </a:solidFill>
                <a:latin typeface="Calibri" panose="020F0502020204030204" pitchFamily="34" charset="0"/>
                <a:cs typeface="Calibri" panose="020F0502020204030204" pitchFamily="34" charset="0"/>
              </a:rPr>
              <a:t>Mitochondrial </a:t>
            </a:r>
            <a:r>
              <a:rPr lang="en-US" sz="3200" b="1" dirty="0" smtClean="0">
                <a:solidFill>
                  <a:srgbClr val="FF6600"/>
                </a:solidFill>
                <a:latin typeface="Calibri" panose="020F0502020204030204" pitchFamily="34" charset="0"/>
                <a:cs typeface="Calibri" panose="020F0502020204030204" pitchFamily="34" charset="0"/>
              </a:rPr>
              <a:t>inheritance</a:t>
            </a:r>
            <a:endParaRPr lang="en-US" sz="3200" b="1" dirty="0">
              <a:solidFill>
                <a:srgbClr val="FF66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58869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p:cNvSpPr txBox="1">
            <a:spLocks noChangeArrowheads="1"/>
          </p:cNvSpPr>
          <p:nvPr/>
        </p:nvSpPr>
        <p:spPr bwMode="auto">
          <a:xfrm>
            <a:off x="1284288" y="0"/>
            <a:ext cx="6986587" cy="659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6700" indent="-266700" eaLnBrk="0" hangingPunct="0">
              <a:tabLst>
                <a:tab pos="10795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10795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10795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10795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10795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800" b="1" dirty="0">
                <a:solidFill>
                  <a:srgbClr val="FF6600"/>
                </a:solidFill>
                <a:latin typeface="Calibri" panose="020F0502020204030204" pitchFamily="34" charset="0"/>
              </a:rPr>
              <a:t>Mutations can be caused by:</a:t>
            </a:r>
          </a:p>
          <a:p>
            <a:pPr eaLnBrk="1" hangingPunct="1">
              <a:lnSpc>
                <a:spcPts val="2000"/>
              </a:lnSpc>
              <a:spcBef>
                <a:spcPct val="50000"/>
              </a:spcBef>
            </a:pPr>
            <a:endParaRPr lang="en-US" altLang="nl-NL" sz="1000" b="1" dirty="0">
              <a:solidFill>
                <a:schemeClr val="accent2"/>
              </a:solidFill>
              <a:latin typeface="Calibri" panose="020F0502020204030204" pitchFamily="34" charset="0"/>
            </a:endParaRPr>
          </a:p>
          <a:p>
            <a:pPr eaLnBrk="1" hangingPunct="1">
              <a:lnSpc>
                <a:spcPts val="2000"/>
              </a:lnSpc>
              <a:spcBef>
                <a:spcPct val="50000"/>
              </a:spcBef>
              <a:buFontTx/>
              <a:buChar char="•"/>
            </a:pPr>
            <a:r>
              <a:rPr lang="en-US" altLang="nl-NL" sz="2400" dirty="0">
                <a:latin typeface="Calibri" panose="020F0502020204030204" pitchFamily="34" charset="0"/>
              </a:rPr>
              <a:t>Replication errors / slippage</a:t>
            </a:r>
          </a:p>
          <a:p>
            <a:pPr eaLnBrk="1" hangingPunct="1">
              <a:lnSpc>
                <a:spcPts val="2000"/>
              </a:lnSpc>
              <a:spcBef>
                <a:spcPct val="50000"/>
              </a:spcBef>
              <a:buFontTx/>
              <a:buChar char="•"/>
            </a:pPr>
            <a:r>
              <a:rPr lang="en-US" altLang="nl-NL" sz="2400" dirty="0">
                <a:latin typeface="Calibri" panose="020F0502020204030204" pitchFamily="34" charset="0"/>
              </a:rPr>
              <a:t>Oxidative damage (reactive oxygen species)</a:t>
            </a:r>
          </a:p>
          <a:p>
            <a:pPr eaLnBrk="1" hangingPunct="1">
              <a:lnSpc>
                <a:spcPts val="2000"/>
              </a:lnSpc>
              <a:spcBef>
                <a:spcPct val="50000"/>
              </a:spcBef>
              <a:buFontTx/>
              <a:buChar char="•"/>
            </a:pPr>
            <a:r>
              <a:rPr lang="en-US" altLang="nl-NL" sz="2400" dirty="0" smtClean="0">
                <a:latin typeface="Calibri" panose="020F0502020204030204" pitchFamily="34" charset="0"/>
              </a:rPr>
              <a:t>Transposons</a:t>
            </a:r>
          </a:p>
          <a:p>
            <a:pPr eaLnBrk="1" hangingPunct="1">
              <a:lnSpc>
                <a:spcPts val="2000"/>
              </a:lnSpc>
              <a:spcBef>
                <a:spcPct val="50000"/>
              </a:spcBef>
              <a:buFontTx/>
              <a:buChar char="•"/>
            </a:pPr>
            <a:r>
              <a:rPr lang="en-US" altLang="nl-NL" sz="2400" dirty="0" smtClean="0">
                <a:latin typeface="Calibri" panose="020F0502020204030204" pitchFamily="34" charset="0"/>
              </a:rPr>
              <a:t>Viruses</a:t>
            </a:r>
            <a:endParaRPr lang="en-US" altLang="nl-NL" sz="2400" dirty="0">
              <a:latin typeface="Calibri" panose="020F0502020204030204" pitchFamily="34" charset="0"/>
            </a:endParaRPr>
          </a:p>
          <a:p>
            <a:pPr eaLnBrk="1" hangingPunct="1">
              <a:lnSpc>
                <a:spcPts val="2000"/>
              </a:lnSpc>
              <a:spcBef>
                <a:spcPct val="50000"/>
              </a:spcBef>
              <a:buFontTx/>
              <a:buChar char="•"/>
            </a:pPr>
            <a:r>
              <a:rPr lang="en-US" altLang="nl-NL" sz="2400" dirty="0">
                <a:latin typeface="Calibri" panose="020F0502020204030204" pitchFamily="34" charset="0"/>
              </a:rPr>
              <a:t>Tautomeric shifts</a:t>
            </a:r>
          </a:p>
          <a:p>
            <a:pPr eaLnBrk="1" hangingPunct="1">
              <a:lnSpc>
                <a:spcPts val="2000"/>
              </a:lnSpc>
              <a:spcBef>
                <a:spcPct val="50000"/>
              </a:spcBef>
              <a:buFontTx/>
              <a:buChar char="•"/>
            </a:pPr>
            <a:r>
              <a:rPr lang="en-US" altLang="nl-NL" sz="2400" dirty="0" err="1">
                <a:latin typeface="Calibri" panose="020F0502020204030204" pitchFamily="34" charset="0"/>
              </a:rPr>
              <a:t>Depurination</a:t>
            </a:r>
            <a:r>
              <a:rPr lang="en-US" altLang="nl-NL" sz="2400" dirty="0">
                <a:latin typeface="Calibri" panose="020F0502020204030204" pitchFamily="34" charset="0"/>
              </a:rPr>
              <a:t> and deamination</a:t>
            </a:r>
          </a:p>
          <a:p>
            <a:pPr eaLnBrk="1" hangingPunct="1">
              <a:lnSpc>
                <a:spcPts val="2000"/>
              </a:lnSpc>
              <a:spcBef>
                <a:spcPct val="50000"/>
              </a:spcBef>
              <a:buFontTx/>
              <a:buChar char="•"/>
            </a:pPr>
            <a:r>
              <a:rPr lang="en-US" altLang="nl-NL" sz="2400" dirty="0">
                <a:latin typeface="Calibri" panose="020F0502020204030204" pitchFamily="34" charset="0"/>
              </a:rPr>
              <a:t>Chemicals and radiation</a:t>
            </a:r>
          </a:p>
          <a:p>
            <a:pPr eaLnBrk="1" hangingPunct="1">
              <a:lnSpc>
                <a:spcPts val="2000"/>
              </a:lnSpc>
              <a:spcBef>
                <a:spcPct val="50000"/>
              </a:spcBef>
            </a:pPr>
            <a:r>
              <a:rPr lang="en-US" altLang="nl-NL" sz="2400" dirty="0">
                <a:latin typeface="Calibri" panose="020F0502020204030204" pitchFamily="34" charset="0"/>
              </a:rPr>
              <a:t>		- Base analogs</a:t>
            </a:r>
          </a:p>
          <a:p>
            <a:pPr eaLnBrk="1" hangingPunct="1">
              <a:lnSpc>
                <a:spcPts val="2000"/>
              </a:lnSpc>
              <a:spcBef>
                <a:spcPct val="50000"/>
              </a:spcBef>
            </a:pPr>
            <a:r>
              <a:rPr lang="en-US" altLang="nl-NL" sz="2400" dirty="0">
                <a:latin typeface="Calibri" panose="020F0502020204030204" pitchFamily="34" charset="0"/>
              </a:rPr>
              <a:t>		- Alkylating agents</a:t>
            </a:r>
          </a:p>
          <a:p>
            <a:pPr eaLnBrk="1" hangingPunct="1">
              <a:lnSpc>
                <a:spcPts val="2000"/>
              </a:lnSpc>
              <a:spcBef>
                <a:spcPct val="50000"/>
              </a:spcBef>
            </a:pPr>
            <a:r>
              <a:rPr lang="en-US" altLang="nl-NL" sz="2400" dirty="0">
                <a:latin typeface="Calibri" panose="020F0502020204030204" pitchFamily="34" charset="0"/>
              </a:rPr>
              <a:t>		- </a:t>
            </a:r>
            <a:r>
              <a:rPr lang="en-US" altLang="nl-NL" sz="2400" dirty="0">
                <a:solidFill>
                  <a:schemeClr val="bg1">
                    <a:lumMod val="75000"/>
                  </a:schemeClr>
                </a:solidFill>
                <a:latin typeface="Calibri" panose="020F0502020204030204" pitchFamily="34" charset="0"/>
              </a:rPr>
              <a:t>Intercalating agents (</a:t>
            </a:r>
            <a:r>
              <a:rPr lang="en-US" altLang="nl-NL" sz="2400" dirty="0" smtClean="0">
                <a:solidFill>
                  <a:schemeClr val="bg1">
                    <a:lumMod val="75000"/>
                  </a:schemeClr>
                </a:solidFill>
                <a:latin typeface="Calibri" panose="020F0502020204030204" pitchFamily="34" charset="0"/>
              </a:rPr>
              <a:t>dyes)</a:t>
            </a:r>
            <a:endParaRPr lang="en-US" altLang="nl-NL" sz="2400" dirty="0">
              <a:solidFill>
                <a:schemeClr val="bg1">
                  <a:lumMod val="75000"/>
                </a:schemeClr>
              </a:solidFill>
              <a:latin typeface="Calibri" panose="020F0502020204030204" pitchFamily="34" charset="0"/>
            </a:endParaRPr>
          </a:p>
          <a:p>
            <a:pPr eaLnBrk="1" hangingPunct="1">
              <a:lnSpc>
                <a:spcPts val="2000"/>
              </a:lnSpc>
              <a:spcBef>
                <a:spcPct val="50000"/>
              </a:spcBef>
            </a:pPr>
            <a:r>
              <a:rPr lang="en-US" altLang="nl-NL" sz="2400" dirty="0">
                <a:solidFill>
                  <a:schemeClr val="bg1">
                    <a:lumMod val="75000"/>
                  </a:schemeClr>
                </a:solidFill>
                <a:latin typeface="Calibri" panose="020F0502020204030204" pitchFamily="34" charset="0"/>
              </a:rPr>
              <a:t>		- Adduct-forming agents</a:t>
            </a:r>
          </a:p>
          <a:p>
            <a:pPr eaLnBrk="1" hangingPunct="1">
              <a:lnSpc>
                <a:spcPts val="2000"/>
              </a:lnSpc>
              <a:spcBef>
                <a:spcPct val="50000"/>
              </a:spcBef>
            </a:pPr>
            <a:r>
              <a:rPr lang="en-US" altLang="nl-NL" sz="2400" dirty="0">
                <a:solidFill>
                  <a:schemeClr val="bg1">
                    <a:lumMod val="75000"/>
                  </a:schemeClr>
                </a:solidFill>
                <a:latin typeface="Calibri" panose="020F0502020204030204" pitchFamily="34" charset="0"/>
              </a:rPr>
              <a:t>		- UV-light (thymine dimers)</a:t>
            </a:r>
          </a:p>
          <a:p>
            <a:pPr eaLnBrk="1" hangingPunct="1">
              <a:lnSpc>
                <a:spcPts val="2000"/>
              </a:lnSpc>
              <a:spcBef>
                <a:spcPct val="50000"/>
              </a:spcBef>
            </a:pPr>
            <a:r>
              <a:rPr lang="en-US" altLang="nl-NL" sz="2400" dirty="0">
                <a:solidFill>
                  <a:schemeClr val="bg1">
                    <a:lumMod val="75000"/>
                  </a:schemeClr>
                </a:solidFill>
                <a:latin typeface="Calibri" panose="020F0502020204030204" pitchFamily="34" charset="0"/>
              </a:rPr>
              <a:t>		- Ionizing radiation</a:t>
            </a:r>
            <a:endParaRPr lang="nl-NL" altLang="nl-NL" sz="2400" dirty="0">
              <a:solidFill>
                <a:schemeClr val="bg1">
                  <a:lumMod val="75000"/>
                </a:schemeClr>
              </a:solidFill>
              <a:latin typeface="Calibri" panose="020F0502020204030204" pitchFamily="34" charset="0"/>
            </a:endParaRPr>
          </a:p>
        </p:txBody>
      </p:sp>
      <p:sp>
        <p:nvSpPr>
          <p:cNvPr id="4" name="Text Box 5"/>
          <p:cNvSpPr txBox="1">
            <a:spLocks noChangeArrowheads="1"/>
          </p:cNvSpPr>
          <p:nvPr/>
        </p:nvSpPr>
        <p:spPr bwMode="auto">
          <a:xfrm>
            <a:off x="793612" y="931725"/>
            <a:ext cx="1928813" cy="564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981075"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981075"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981075"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981075"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981075"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9pPr>
          </a:lstStyle>
          <a:p>
            <a:pPr eaLnBrk="1" hangingPunct="1">
              <a:lnSpc>
                <a:spcPts val="2000"/>
              </a:lnSpc>
              <a:spcBef>
                <a:spcPct val="50000"/>
              </a:spcBef>
            </a:pPr>
            <a:r>
              <a:rPr lang="nl-NL" altLang="nl-NL" sz="2400" b="1" dirty="0">
                <a:solidFill>
                  <a:srgbClr val="FF0000"/>
                </a:solidFill>
                <a:latin typeface="Calibri" panose="020F0502020204030204" pitchFamily="34" charset="0"/>
              </a:rPr>
              <a:t>1</a:t>
            </a:r>
          </a:p>
          <a:p>
            <a:pPr eaLnBrk="1" hangingPunct="1">
              <a:lnSpc>
                <a:spcPts val="2000"/>
              </a:lnSpc>
              <a:spcBef>
                <a:spcPct val="50000"/>
              </a:spcBef>
            </a:pPr>
            <a:r>
              <a:rPr lang="nl-NL" altLang="nl-NL" sz="2400" b="1" dirty="0">
                <a:solidFill>
                  <a:srgbClr val="FF0000"/>
                </a:solidFill>
                <a:latin typeface="Calibri" panose="020F0502020204030204" pitchFamily="34" charset="0"/>
              </a:rPr>
              <a:t>2</a:t>
            </a: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3</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4</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5</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6</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	7</a:t>
            </a: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	8</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9</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10</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11</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12</a:t>
            </a:r>
          </a:p>
        </p:txBody>
      </p:sp>
    </p:spTree>
    <p:extLst>
      <p:ext uri="{BB962C8B-B14F-4D97-AF65-F5344CB8AC3E}">
        <p14:creationId xmlns:p14="http://schemas.microsoft.com/office/powerpoint/2010/main" val="4925466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Group 11"/>
          <p:cNvGrpSpPr>
            <a:grpSpLocks/>
          </p:cNvGrpSpPr>
          <p:nvPr/>
        </p:nvGrpSpPr>
        <p:grpSpPr bwMode="auto">
          <a:xfrm>
            <a:off x="379413" y="855663"/>
            <a:ext cx="8228012" cy="2525712"/>
            <a:chOff x="239" y="539"/>
            <a:chExt cx="5183" cy="1591"/>
          </a:xfrm>
        </p:grpSpPr>
        <p:pic>
          <p:nvPicPr>
            <p:cNvPr id="2765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 y="539"/>
              <a:ext cx="5149" cy="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Oval 7"/>
            <p:cNvSpPr>
              <a:spLocks noChangeArrowheads="1"/>
            </p:cNvSpPr>
            <p:nvPr/>
          </p:nvSpPr>
          <p:spPr bwMode="auto">
            <a:xfrm>
              <a:off x="239" y="1113"/>
              <a:ext cx="440" cy="292"/>
            </a:xfrm>
            <a:prstGeom prst="ellipse">
              <a:avLst/>
            </a:pr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nl-NL" altLang="nl-NL">
                <a:latin typeface="Calibri" panose="020F0502020204030204" pitchFamily="34" charset="0"/>
              </a:endParaRPr>
            </a:p>
          </p:txBody>
        </p:sp>
      </p:grpSp>
      <p:sp>
        <p:nvSpPr>
          <p:cNvPr id="27651" name="Text Box 9"/>
          <p:cNvSpPr txBox="1">
            <a:spLocks noChangeArrowheads="1"/>
          </p:cNvSpPr>
          <p:nvPr/>
        </p:nvSpPr>
        <p:spPr bwMode="auto">
          <a:xfrm>
            <a:off x="2619375" y="184150"/>
            <a:ext cx="3771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800" b="1" dirty="0">
                <a:solidFill>
                  <a:srgbClr val="FF6600"/>
                </a:solidFill>
                <a:latin typeface="Calibri" panose="020F0502020204030204" pitchFamily="34" charset="0"/>
              </a:rPr>
              <a:t>Alkylating Agents</a:t>
            </a:r>
            <a:endParaRPr lang="nl-NL" altLang="nl-NL" sz="2800" b="1" dirty="0">
              <a:solidFill>
                <a:srgbClr val="FF6600"/>
              </a:solidFill>
              <a:latin typeface="Calibri" panose="020F0502020204030204" pitchFamily="34" charset="0"/>
            </a:endParaRPr>
          </a:p>
        </p:txBody>
      </p:sp>
      <p:pic>
        <p:nvPicPr>
          <p:cNvPr id="4" name="Afbeelding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0240" y="3114231"/>
            <a:ext cx="4956048" cy="3717036"/>
          </a:xfrm>
          <a:prstGeom prst="rect">
            <a:avLst/>
          </a:prstGeom>
        </p:spPr>
      </p:pic>
      <p:sp>
        <p:nvSpPr>
          <p:cNvPr id="5" name="Rechthoek 4"/>
          <p:cNvSpPr/>
          <p:nvPr/>
        </p:nvSpPr>
        <p:spPr>
          <a:xfrm>
            <a:off x="2112264" y="6396927"/>
            <a:ext cx="4572000" cy="215444"/>
          </a:xfrm>
          <a:prstGeom prst="rect">
            <a:avLst/>
          </a:prstGeom>
        </p:spPr>
        <p:txBody>
          <a:bodyPr>
            <a:spAutoFit/>
          </a:bodyPr>
          <a:lstStyle/>
          <a:p>
            <a:r>
              <a:rPr lang="nl-NL" sz="800" dirty="0"/>
              <a:t>http://www.mun.ca/biology/scarr/EMS_Mutagenesis.html</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p:nvPr>
            <p:extLst>
              <p:ext uri="{D42A27DB-BD31-4B8C-83A1-F6EECF244321}">
                <p14:modId xmlns:p14="http://schemas.microsoft.com/office/powerpoint/2010/main" val="3301635689"/>
              </p:ext>
            </p:extLst>
          </p:nvPr>
        </p:nvGraphicFramePr>
        <p:xfrm>
          <a:off x="304665" y="1410447"/>
          <a:ext cx="8401320" cy="2487600"/>
        </p:xfrm>
        <a:graphic>
          <a:graphicData uri="http://schemas.openxmlformats.org/presentationml/2006/ole">
            <mc:AlternateContent xmlns:mc="http://schemas.openxmlformats.org/markup-compatibility/2006">
              <mc:Choice xmlns:v="urn:schemas-microsoft-com:vml" Requires="v">
                <p:oleObj spid="_x0000_s1054" r:id="rId3" imgW="4858428" imgH="1438095" progId="">
                  <p:embed/>
                </p:oleObj>
              </mc:Choice>
              <mc:Fallback>
                <p:oleObj r:id="rId3" imgW="4858428" imgH="1438095" progId="">
                  <p:embed/>
                  <p:pic>
                    <p:nvPicPr>
                      <p:cNvPr id="6" name="Object 5"/>
                      <p:cNvPicPr/>
                      <p:nvPr/>
                    </p:nvPicPr>
                    <p:blipFill>
                      <a:blip r:embed="rId4"/>
                      <a:stretch>
                        <a:fillRect/>
                      </a:stretch>
                    </p:blipFill>
                    <p:spPr>
                      <a:xfrm>
                        <a:off x="304665" y="1410447"/>
                        <a:ext cx="8401320" cy="2487600"/>
                      </a:xfrm>
                      <a:prstGeom prst="rect">
                        <a:avLst/>
                      </a:prstGeom>
                      <a:solidFill>
                        <a:srgbClr val="99CCFF"/>
                      </a:solidFill>
                      <a:ln w="0">
                        <a:solidFill>
                          <a:srgbClr val="000000"/>
                        </a:solidFill>
                        <a:prstDash val="solid"/>
                      </a:ln>
                    </p:spPr>
                  </p:pic>
                </p:oleObj>
              </mc:Fallback>
            </mc:AlternateContent>
          </a:graphicData>
        </a:graphic>
      </p:graphicFrame>
      <p:sp>
        <p:nvSpPr>
          <p:cNvPr id="3" name="Text Box 9"/>
          <p:cNvSpPr txBox="1">
            <a:spLocks noChangeArrowheads="1"/>
          </p:cNvSpPr>
          <p:nvPr/>
        </p:nvSpPr>
        <p:spPr bwMode="auto">
          <a:xfrm>
            <a:off x="2619375" y="184150"/>
            <a:ext cx="3771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800" b="1" dirty="0">
                <a:solidFill>
                  <a:srgbClr val="FF6600"/>
                </a:solidFill>
                <a:latin typeface="Calibri" panose="020F0502020204030204" pitchFamily="34" charset="0"/>
              </a:rPr>
              <a:t>Alkylating Agents</a:t>
            </a:r>
            <a:endParaRPr lang="nl-NL" altLang="nl-NL" sz="2800" b="1" dirty="0">
              <a:solidFill>
                <a:srgbClr val="FF6600"/>
              </a:solidFill>
              <a:latin typeface="Calibri" panose="020F0502020204030204" pitchFamily="34" charset="0"/>
            </a:endParaRPr>
          </a:p>
        </p:txBody>
      </p:sp>
    </p:spTree>
    <p:extLst>
      <p:ext uri="{BB962C8B-B14F-4D97-AF65-F5344CB8AC3E}">
        <p14:creationId xmlns:p14="http://schemas.microsoft.com/office/powerpoint/2010/main" val="1415439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p:cNvSpPr txBox="1">
            <a:spLocks noChangeArrowheads="1"/>
          </p:cNvSpPr>
          <p:nvPr/>
        </p:nvSpPr>
        <p:spPr bwMode="auto">
          <a:xfrm>
            <a:off x="1284288" y="0"/>
            <a:ext cx="6986587" cy="659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6700" indent="-266700" eaLnBrk="0" hangingPunct="0">
              <a:tabLst>
                <a:tab pos="10795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10795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10795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10795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10795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800" b="1" dirty="0">
                <a:solidFill>
                  <a:srgbClr val="FF6600"/>
                </a:solidFill>
                <a:latin typeface="Calibri" panose="020F0502020204030204" pitchFamily="34" charset="0"/>
              </a:rPr>
              <a:t>Mutations can be caused by:</a:t>
            </a:r>
          </a:p>
          <a:p>
            <a:pPr eaLnBrk="1" hangingPunct="1">
              <a:lnSpc>
                <a:spcPts val="2000"/>
              </a:lnSpc>
              <a:spcBef>
                <a:spcPct val="50000"/>
              </a:spcBef>
            </a:pPr>
            <a:endParaRPr lang="en-US" altLang="nl-NL" sz="1000" b="1" dirty="0">
              <a:solidFill>
                <a:schemeClr val="accent2"/>
              </a:solidFill>
              <a:latin typeface="Calibri" panose="020F0502020204030204" pitchFamily="34" charset="0"/>
            </a:endParaRPr>
          </a:p>
          <a:p>
            <a:pPr eaLnBrk="1" hangingPunct="1">
              <a:lnSpc>
                <a:spcPts val="2000"/>
              </a:lnSpc>
              <a:spcBef>
                <a:spcPct val="50000"/>
              </a:spcBef>
              <a:buFontTx/>
              <a:buChar char="•"/>
            </a:pPr>
            <a:r>
              <a:rPr lang="en-US" altLang="nl-NL" sz="2400" dirty="0">
                <a:latin typeface="Calibri" panose="020F0502020204030204" pitchFamily="34" charset="0"/>
              </a:rPr>
              <a:t>Replication errors / slippage</a:t>
            </a:r>
          </a:p>
          <a:p>
            <a:pPr eaLnBrk="1" hangingPunct="1">
              <a:lnSpc>
                <a:spcPts val="2000"/>
              </a:lnSpc>
              <a:spcBef>
                <a:spcPct val="50000"/>
              </a:spcBef>
              <a:buFontTx/>
              <a:buChar char="•"/>
            </a:pPr>
            <a:r>
              <a:rPr lang="en-US" altLang="nl-NL" sz="2400" dirty="0">
                <a:latin typeface="Calibri" panose="020F0502020204030204" pitchFamily="34" charset="0"/>
              </a:rPr>
              <a:t>Oxidative damage (reactive oxygen species)</a:t>
            </a:r>
          </a:p>
          <a:p>
            <a:pPr eaLnBrk="1" hangingPunct="1">
              <a:lnSpc>
                <a:spcPts val="2000"/>
              </a:lnSpc>
              <a:spcBef>
                <a:spcPct val="50000"/>
              </a:spcBef>
              <a:buFontTx/>
              <a:buChar char="•"/>
            </a:pPr>
            <a:r>
              <a:rPr lang="en-US" altLang="nl-NL" sz="2400" dirty="0" smtClean="0">
                <a:latin typeface="Calibri" panose="020F0502020204030204" pitchFamily="34" charset="0"/>
              </a:rPr>
              <a:t>Transposons</a:t>
            </a:r>
          </a:p>
          <a:p>
            <a:pPr eaLnBrk="1" hangingPunct="1">
              <a:lnSpc>
                <a:spcPts val="2000"/>
              </a:lnSpc>
              <a:spcBef>
                <a:spcPct val="50000"/>
              </a:spcBef>
              <a:buFontTx/>
              <a:buChar char="•"/>
            </a:pPr>
            <a:r>
              <a:rPr lang="en-US" altLang="nl-NL" sz="2400" dirty="0" smtClean="0">
                <a:latin typeface="Calibri" panose="020F0502020204030204" pitchFamily="34" charset="0"/>
              </a:rPr>
              <a:t>Viruses</a:t>
            </a:r>
            <a:endParaRPr lang="en-US" altLang="nl-NL" sz="2400" dirty="0">
              <a:latin typeface="Calibri" panose="020F0502020204030204" pitchFamily="34" charset="0"/>
            </a:endParaRPr>
          </a:p>
          <a:p>
            <a:pPr eaLnBrk="1" hangingPunct="1">
              <a:lnSpc>
                <a:spcPts val="2000"/>
              </a:lnSpc>
              <a:spcBef>
                <a:spcPct val="50000"/>
              </a:spcBef>
              <a:buFontTx/>
              <a:buChar char="•"/>
            </a:pPr>
            <a:r>
              <a:rPr lang="en-US" altLang="nl-NL" sz="2400" dirty="0">
                <a:latin typeface="Calibri" panose="020F0502020204030204" pitchFamily="34" charset="0"/>
              </a:rPr>
              <a:t>Tautomeric shifts</a:t>
            </a:r>
          </a:p>
          <a:p>
            <a:pPr eaLnBrk="1" hangingPunct="1">
              <a:lnSpc>
                <a:spcPts val="2000"/>
              </a:lnSpc>
              <a:spcBef>
                <a:spcPct val="50000"/>
              </a:spcBef>
              <a:buFontTx/>
              <a:buChar char="•"/>
            </a:pPr>
            <a:r>
              <a:rPr lang="en-US" altLang="nl-NL" sz="2400" dirty="0" err="1">
                <a:latin typeface="Calibri" panose="020F0502020204030204" pitchFamily="34" charset="0"/>
              </a:rPr>
              <a:t>Depurination</a:t>
            </a:r>
            <a:r>
              <a:rPr lang="en-US" altLang="nl-NL" sz="2400" dirty="0">
                <a:latin typeface="Calibri" panose="020F0502020204030204" pitchFamily="34" charset="0"/>
              </a:rPr>
              <a:t> and deamination</a:t>
            </a:r>
          </a:p>
          <a:p>
            <a:pPr eaLnBrk="1" hangingPunct="1">
              <a:lnSpc>
                <a:spcPts val="2000"/>
              </a:lnSpc>
              <a:spcBef>
                <a:spcPct val="50000"/>
              </a:spcBef>
              <a:buFontTx/>
              <a:buChar char="•"/>
            </a:pPr>
            <a:r>
              <a:rPr lang="en-US" altLang="nl-NL" sz="2400" dirty="0">
                <a:latin typeface="Calibri" panose="020F0502020204030204" pitchFamily="34" charset="0"/>
              </a:rPr>
              <a:t>Chemicals and radiation</a:t>
            </a:r>
          </a:p>
          <a:p>
            <a:pPr eaLnBrk="1" hangingPunct="1">
              <a:lnSpc>
                <a:spcPts val="2000"/>
              </a:lnSpc>
              <a:spcBef>
                <a:spcPct val="50000"/>
              </a:spcBef>
            </a:pPr>
            <a:r>
              <a:rPr lang="en-US" altLang="nl-NL" sz="2400" dirty="0">
                <a:latin typeface="Calibri" panose="020F0502020204030204" pitchFamily="34" charset="0"/>
              </a:rPr>
              <a:t>		- Base analogs</a:t>
            </a:r>
          </a:p>
          <a:p>
            <a:pPr eaLnBrk="1" hangingPunct="1">
              <a:lnSpc>
                <a:spcPts val="2000"/>
              </a:lnSpc>
              <a:spcBef>
                <a:spcPct val="50000"/>
              </a:spcBef>
            </a:pPr>
            <a:r>
              <a:rPr lang="en-US" altLang="nl-NL" sz="2400" dirty="0">
                <a:latin typeface="Calibri" panose="020F0502020204030204" pitchFamily="34" charset="0"/>
              </a:rPr>
              <a:t>		- Alkylating agents</a:t>
            </a:r>
          </a:p>
          <a:p>
            <a:pPr eaLnBrk="1" hangingPunct="1">
              <a:lnSpc>
                <a:spcPts val="2000"/>
              </a:lnSpc>
              <a:spcBef>
                <a:spcPct val="50000"/>
              </a:spcBef>
            </a:pPr>
            <a:r>
              <a:rPr lang="en-US" altLang="nl-NL" sz="2400" dirty="0">
                <a:latin typeface="Calibri" panose="020F0502020204030204" pitchFamily="34" charset="0"/>
              </a:rPr>
              <a:t>		- Intercalating agents (</a:t>
            </a:r>
            <a:r>
              <a:rPr lang="en-US" altLang="nl-NL" sz="2400" dirty="0" smtClean="0">
                <a:latin typeface="Calibri" panose="020F0502020204030204" pitchFamily="34" charset="0"/>
              </a:rPr>
              <a:t>dyes)</a:t>
            </a:r>
            <a:endParaRPr lang="en-US" altLang="nl-NL" sz="2400" dirty="0">
              <a:latin typeface="Calibri" panose="020F0502020204030204" pitchFamily="34" charset="0"/>
            </a:endParaRPr>
          </a:p>
          <a:p>
            <a:pPr eaLnBrk="1" hangingPunct="1">
              <a:lnSpc>
                <a:spcPts val="2000"/>
              </a:lnSpc>
              <a:spcBef>
                <a:spcPct val="50000"/>
              </a:spcBef>
            </a:pPr>
            <a:r>
              <a:rPr lang="en-US" altLang="nl-NL" sz="2400" dirty="0">
                <a:latin typeface="Calibri" panose="020F0502020204030204" pitchFamily="34" charset="0"/>
              </a:rPr>
              <a:t>		- </a:t>
            </a:r>
            <a:r>
              <a:rPr lang="en-US" altLang="nl-NL" sz="2400" dirty="0">
                <a:solidFill>
                  <a:schemeClr val="bg1">
                    <a:lumMod val="75000"/>
                  </a:schemeClr>
                </a:solidFill>
                <a:latin typeface="Calibri" panose="020F0502020204030204" pitchFamily="34" charset="0"/>
              </a:rPr>
              <a:t>Adduct-forming agents</a:t>
            </a:r>
          </a:p>
          <a:p>
            <a:pPr eaLnBrk="1" hangingPunct="1">
              <a:lnSpc>
                <a:spcPts val="2000"/>
              </a:lnSpc>
              <a:spcBef>
                <a:spcPct val="50000"/>
              </a:spcBef>
            </a:pPr>
            <a:r>
              <a:rPr lang="en-US" altLang="nl-NL" sz="2400" dirty="0">
                <a:solidFill>
                  <a:schemeClr val="bg1">
                    <a:lumMod val="75000"/>
                  </a:schemeClr>
                </a:solidFill>
                <a:latin typeface="Calibri" panose="020F0502020204030204" pitchFamily="34" charset="0"/>
              </a:rPr>
              <a:t>		- UV-light (thymine dimers)</a:t>
            </a:r>
          </a:p>
          <a:p>
            <a:pPr eaLnBrk="1" hangingPunct="1">
              <a:lnSpc>
                <a:spcPts val="2000"/>
              </a:lnSpc>
              <a:spcBef>
                <a:spcPct val="50000"/>
              </a:spcBef>
            </a:pPr>
            <a:r>
              <a:rPr lang="en-US" altLang="nl-NL" sz="2400" dirty="0">
                <a:solidFill>
                  <a:schemeClr val="bg1">
                    <a:lumMod val="75000"/>
                  </a:schemeClr>
                </a:solidFill>
                <a:latin typeface="Calibri" panose="020F0502020204030204" pitchFamily="34" charset="0"/>
              </a:rPr>
              <a:t>		- Ionizing radiation</a:t>
            </a:r>
            <a:endParaRPr lang="nl-NL" altLang="nl-NL" sz="2400" dirty="0">
              <a:solidFill>
                <a:schemeClr val="bg1">
                  <a:lumMod val="75000"/>
                </a:schemeClr>
              </a:solidFill>
              <a:latin typeface="Calibri" panose="020F0502020204030204" pitchFamily="34" charset="0"/>
            </a:endParaRPr>
          </a:p>
        </p:txBody>
      </p:sp>
      <p:sp>
        <p:nvSpPr>
          <p:cNvPr id="4" name="Text Box 5"/>
          <p:cNvSpPr txBox="1">
            <a:spLocks noChangeArrowheads="1"/>
          </p:cNvSpPr>
          <p:nvPr/>
        </p:nvSpPr>
        <p:spPr bwMode="auto">
          <a:xfrm>
            <a:off x="793612" y="931725"/>
            <a:ext cx="1928813" cy="564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981075"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981075"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981075"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981075"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981075"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9pPr>
          </a:lstStyle>
          <a:p>
            <a:pPr eaLnBrk="1" hangingPunct="1">
              <a:lnSpc>
                <a:spcPts val="2000"/>
              </a:lnSpc>
              <a:spcBef>
                <a:spcPct val="50000"/>
              </a:spcBef>
            </a:pPr>
            <a:r>
              <a:rPr lang="nl-NL" altLang="nl-NL" sz="2400" b="1" dirty="0">
                <a:solidFill>
                  <a:srgbClr val="FF0000"/>
                </a:solidFill>
                <a:latin typeface="Calibri" panose="020F0502020204030204" pitchFamily="34" charset="0"/>
              </a:rPr>
              <a:t>1</a:t>
            </a:r>
          </a:p>
          <a:p>
            <a:pPr eaLnBrk="1" hangingPunct="1">
              <a:lnSpc>
                <a:spcPts val="2000"/>
              </a:lnSpc>
              <a:spcBef>
                <a:spcPct val="50000"/>
              </a:spcBef>
            </a:pPr>
            <a:r>
              <a:rPr lang="nl-NL" altLang="nl-NL" sz="2400" b="1" dirty="0">
                <a:solidFill>
                  <a:srgbClr val="FF0000"/>
                </a:solidFill>
                <a:latin typeface="Calibri" panose="020F0502020204030204" pitchFamily="34" charset="0"/>
              </a:rPr>
              <a:t>2</a:t>
            </a: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3</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4</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5</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6</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	7</a:t>
            </a: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	8</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9</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10</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11</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12</a:t>
            </a:r>
          </a:p>
        </p:txBody>
      </p:sp>
    </p:spTree>
    <p:extLst>
      <p:ext uri="{BB962C8B-B14F-4D97-AF65-F5344CB8AC3E}">
        <p14:creationId xmlns:p14="http://schemas.microsoft.com/office/powerpoint/2010/main" val="178270311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2" descr="15_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6288" y="241300"/>
            <a:ext cx="5424487" cy="635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Text Box 4"/>
          <p:cNvSpPr txBox="1">
            <a:spLocks noChangeArrowheads="1"/>
          </p:cNvSpPr>
          <p:nvPr/>
        </p:nvSpPr>
        <p:spPr bwMode="auto">
          <a:xfrm>
            <a:off x="349250" y="379413"/>
            <a:ext cx="3348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800" b="1" dirty="0">
                <a:solidFill>
                  <a:srgbClr val="FF6600"/>
                </a:solidFill>
                <a:latin typeface="Calibri" panose="020F0502020204030204" pitchFamily="34" charset="0"/>
              </a:rPr>
              <a:t>Intercalating agents</a:t>
            </a:r>
            <a:endParaRPr lang="nl-NL" altLang="nl-NL" sz="2800" b="1" dirty="0">
              <a:solidFill>
                <a:srgbClr val="FF6600"/>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5" descr="8883n12_16"/>
          <p:cNvPicPr>
            <a:picLocks noChangeAspect="1" noChangeArrowheads="1"/>
          </p:cNvPicPr>
          <p:nvPr/>
        </p:nvPicPr>
        <p:blipFill rotWithShape="1">
          <a:blip r:embed="rId3">
            <a:extLst>
              <a:ext uri="{28A0092B-C50C-407E-A947-70E740481C1C}">
                <a14:useLocalDpi xmlns:a14="http://schemas.microsoft.com/office/drawing/2010/main" val="0"/>
              </a:ext>
            </a:extLst>
          </a:blip>
          <a:srcRect t="18446"/>
          <a:stretch/>
        </p:blipFill>
        <p:spPr bwMode="auto">
          <a:xfrm>
            <a:off x="1225295" y="607266"/>
            <a:ext cx="6647625" cy="6141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hthoek 1"/>
          <p:cNvSpPr/>
          <p:nvPr/>
        </p:nvSpPr>
        <p:spPr>
          <a:xfrm>
            <a:off x="6775704" y="6449701"/>
            <a:ext cx="2276856" cy="222581"/>
          </a:xfrm>
          <a:prstGeom prst="rect">
            <a:avLst/>
          </a:prstGeom>
        </p:spPr>
        <p:txBody>
          <a:bodyPr wrap="square">
            <a:spAutoFit/>
          </a:bodyPr>
          <a:lstStyle/>
          <a:p>
            <a:r>
              <a:rPr lang="nl-NL" sz="800" dirty="0"/>
              <a:t>https://studfiles.net/preview/2276460/page:3/</a:t>
            </a:r>
          </a:p>
        </p:txBody>
      </p:sp>
      <p:sp>
        <p:nvSpPr>
          <p:cNvPr id="5" name="Text Box 4"/>
          <p:cNvSpPr txBox="1">
            <a:spLocks noChangeArrowheads="1"/>
          </p:cNvSpPr>
          <p:nvPr/>
        </p:nvSpPr>
        <p:spPr bwMode="auto">
          <a:xfrm>
            <a:off x="303530" y="159957"/>
            <a:ext cx="3348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800" b="1" dirty="0">
                <a:solidFill>
                  <a:srgbClr val="FF6600"/>
                </a:solidFill>
                <a:latin typeface="Calibri" panose="020F0502020204030204" pitchFamily="34" charset="0"/>
              </a:rPr>
              <a:t>Intercalating agents</a:t>
            </a:r>
            <a:endParaRPr lang="nl-NL" altLang="nl-NL" sz="2800" b="1" dirty="0">
              <a:solidFill>
                <a:srgbClr val="FF6600"/>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p:cNvSpPr txBox="1">
            <a:spLocks noChangeArrowheads="1"/>
          </p:cNvSpPr>
          <p:nvPr/>
        </p:nvSpPr>
        <p:spPr bwMode="auto">
          <a:xfrm>
            <a:off x="1284288" y="0"/>
            <a:ext cx="6986587" cy="659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6700" indent="-266700" eaLnBrk="0" hangingPunct="0">
              <a:tabLst>
                <a:tab pos="10795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10795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10795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10795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10795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800" b="1" dirty="0">
                <a:solidFill>
                  <a:srgbClr val="FF6600"/>
                </a:solidFill>
                <a:latin typeface="Calibri" panose="020F0502020204030204" pitchFamily="34" charset="0"/>
              </a:rPr>
              <a:t>Mutations can be caused by:</a:t>
            </a:r>
          </a:p>
          <a:p>
            <a:pPr eaLnBrk="1" hangingPunct="1">
              <a:lnSpc>
                <a:spcPts val="2000"/>
              </a:lnSpc>
              <a:spcBef>
                <a:spcPct val="50000"/>
              </a:spcBef>
            </a:pPr>
            <a:endParaRPr lang="en-US" altLang="nl-NL" sz="1000" b="1" dirty="0">
              <a:solidFill>
                <a:schemeClr val="accent2"/>
              </a:solidFill>
              <a:latin typeface="Calibri" panose="020F0502020204030204" pitchFamily="34" charset="0"/>
            </a:endParaRPr>
          </a:p>
          <a:p>
            <a:pPr eaLnBrk="1" hangingPunct="1">
              <a:lnSpc>
                <a:spcPts val="2000"/>
              </a:lnSpc>
              <a:spcBef>
                <a:spcPct val="50000"/>
              </a:spcBef>
              <a:buFontTx/>
              <a:buChar char="•"/>
            </a:pPr>
            <a:r>
              <a:rPr lang="en-US" altLang="nl-NL" sz="2400" dirty="0">
                <a:latin typeface="Calibri" panose="020F0502020204030204" pitchFamily="34" charset="0"/>
              </a:rPr>
              <a:t>Replication errors / slippage</a:t>
            </a:r>
          </a:p>
          <a:p>
            <a:pPr eaLnBrk="1" hangingPunct="1">
              <a:lnSpc>
                <a:spcPts val="2000"/>
              </a:lnSpc>
              <a:spcBef>
                <a:spcPct val="50000"/>
              </a:spcBef>
              <a:buFontTx/>
              <a:buChar char="•"/>
            </a:pPr>
            <a:r>
              <a:rPr lang="en-US" altLang="nl-NL" sz="2400" dirty="0">
                <a:latin typeface="Calibri" panose="020F0502020204030204" pitchFamily="34" charset="0"/>
              </a:rPr>
              <a:t>Oxidative damage (reactive oxygen species)</a:t>
            </a:r>
          </a:p>
          <a:p>
            <a:pPr eaLnBrk="1" hangingPunct="1">
              <a:lnSpc>
                <a:spcPts val="2000"/>
              </a:lnSpc>
              <a:spcBef>
                <a:spcPct val="50000"/>
              </a:spcBef>
              <a:buFontTx/>
              <a:buChar char="•"/>
            </a:pPr>
            <a:r>
              <a:rPr lang="en-US" altLang="nl-NL" sz="2400" dirty="0" smtClean="0">
                <a:latin typeface="Calibri" panose="020F0502020204030204" pitchFamily="34" charset="0"/>
              </a:rPr>
              <a:t>Transposons</a:t>
            </a:r>
          </a:p>
          <a:p>
            <a:pPr eaLnBrk="1" hangingPunct="1">
              <a:lnSpc>
                <a:spcPts val="2000"/>
              </a:lnSpc>
              <a:spcBef>
                <a:spcPct val="50000"/>
              </a:spcBef>
              <a:buFontTx/>
              <a:buChar char="•"/>
            </a:pPr>
            <a:r>
              <a:rPr lang="en-US" altLang="nl-NL" sz="2400" dirty="0" smtClean="0">
                <a:latin typeface="Calibri" panose="020F0502020204030204" pitchFamily="34" charset="0"/>
              </a:rPr>
              <a:t>Viruses</a:t>
            </a:r>
            <a:endParaRPr lang="en-US" altLang="nl-NL" sz="2400" dirty="0">
              <a:latin typeface="Calibri" panose="020F0502020204030204" pitchFamily="34" charset="0"/>
            </a:endParaRPr>
          </a:p>
          <a:p>
            <a:pPr eaLnBrk="1" hangingPunct="1">
              <a:lnSpc>
                <a:spcPts val="2000"/>
              </a:lnSpc>
              <a:spcBef>
                <a:spcPct val="50000"/>
              </a:spcBef>
              <a:buFontTx/>
              <a:buChar char="•"/>
            </a:pPr>
            <a:r>
              <a:rPr lang="en-US" altLang="nl-NL" sz="2400" dirty="0">
                <a:latin typeface="Calibri" panose="020F0502020204030204" pitchFamily="34" charset="0"/>
              </a:rPr>
              <a:t>Tautomeric shifts</a:t>
            </a:r>
          </a:p>
          <a:p>
            <a:pPr eaLnBrk="1" hangingPunct="1">
              <a:lnSpc>
                <a:spcPts val="2000"/>
              </a:lnSpc>
              <a:spcBef>
                <a:spcPct val="50000"/>
              </a:spcBef>
              <a:buFontTx/>
              <a:buChar char="•"/>
            </a:pPr>
            <a:r>
              <a:rPr lang="en-US" altLang="nl-NL" sz="2400" dirty="0" err="1">
                <a:latin typeface="Calibri" panose="020F0502020204030204" pitchFamily="34" charset="0"/>
              </a:rPr>
              <a:t>Depurination</a:t>
            </a:r>
            <a:r>
              <a:rPr lang="en-US" altLang="nl-NL" sz="2400" dirty="0">
                <a:latin typeface="Calibri" panose="020F0502020204030204" pitchFamily="34" charset="0"/>
              </a:rPr>
              <a:t> and deamination</a:t>
            </a:r>
          </a:p>
          <a:p>
            <a:pPr eaLnBrk="1" hangingPunct="1">
              <a:lnSpc>
                <a:spcPts val="2000"/>
              </a:lnSpc>
              <a:spcBef>
                <a:spcPct val="50000"/>
              </a:spcBef>
              <a:buFontTx/>
              <a:buChar char="•"/>
            </a:pPr>
            <a:r>
              <a:rPr lang="en-US" altLang="nl-NL" sz="2400" dirty="0">
                <a:latin typeface="Calibri" panose="020F0502020204030204" pitchFamily="34" charset="0"/>
              </a:rPr>
              <a:t>Chemicals and radiation</a:t>
            </a:r>
          </a:p>
          <a:p>
            <a:pPr eaLnBrk="1" hangingPunct="1">
              <a:lnSpc>
                <a:spcPts val="2000"/>
              </a:lnSpc>
              <a:spcBef>
                <a:spcPct val="50000"/>
              </a:spcBef>
            </a:pPr>
            <a:r>
              <a:rPr lang="en-US" altLang="nl-NL" sz="2400" dirty="0">
                <a:latin typeface="Calibri" panose="020F0502020204030204" pitchFamily="34" charset="0"/>
              </a:rPr>
              <a:t>		- Base analogs</a:t>
            </a:r>
          </a:p>
          <a:p>
            <a:pPr eaLnBrk="1" hangingPunct="1">
              <a:lnSpc>
                <a:spcPts val="2000"/>
              </a:lnSpc>
              <a:spcBef>
                <a:spcPct val="50000"/>
              </a:spcBef>
            </a:pPr>
            <a:r>
              <a:rPr lang="en-US" altLang="nl-NL" sz="2400" dirty="0">
                <a:latin typeface="Calibri" panose="020F0502020204030204" pitchFamily="34" charset="0"/>
              </a:rPr>
              <a:t>		- Alkylating agents</a:t>
            </a:r>
          </a:p>
          <a:p>
            <a:pPr eaLnBrk="1" hangingPunct="1">
              <a:lnSpc>
                <a:spcPts val="2000"/>
              </a:lnSpc>
              <a:spcBef>
                <a:spcPct val="50000"/>
              </a:spcBef>
            </a:pPr>
            <a:r>
              <a:rPr lang="en-US" altLang="nl-NL" sz="2400" dirty="0">
                <a:latin typeface="Calibri" panose="020F0502020204030204" pitchFamily="34" charset="0"/>
              </a:rPr>
              <a:t>		- Intercalating agents (dyes</a:t>
            </a:r>
            <a:r>
              <a:rPr lang="en-US" altLang="nl-NL" sz="2400" dirty="0" smtClean="0">
                <a:latin typeface="Calibri" panose="020F0502020204030204" pitchFamily="34" charset="0"/>
              </a:rPr>
              <a:t>) </a:t>
            </a:r>
          </a:p>
          <a:p>
            <a:pPr eaLnBrk="1" hangingPunct="1">
              <a:lnSpc>
                <a:spcPts val="2000"/>
              </a:lnSpc>
              <a:spcBef>
                <a:spcPct val="50000"/>
              </a:spcBef>
            </a:pPr>
            <a:r>
              <a:rPr lang="en-US" altLang="nl-NL" sz="2400" dirty="0">
                <a:latin typeface="Calibri" panose="020F0502020204030204" pitchFamily="34" charset="0"/>
              </a:rPr>
              <a:t>		- Adduct-forming agents</a:t>
            </a:r>
          </a:p>
          <a:p>
            <a:pPr eaLnBrk="1" hangingPunct="1">
              <a:lnSpc>
                <a:spcPts val="2000"/>
              </a:lnSpc>
              <a:spcBef>
                <a:spcPct val="50000"/>
              </a:spcBef>
            </a:pPr>
            <a:r>
              <a:rPr lang="en-US" altLang="nl-NL" sz="2400" dirty="0">
                <a:latin typeface="Calibri" panose="020F0502020204030204" pitchFamily="34" charset="0"/>
              </a:rPr>
              <a:t>		- </a:t>
            </a:r>
            <a:r>
              <a:rPr lang="en-US" altLang="nl-NL" sz="2400" dirty="0">
                <a:solidFill>
                  <a:schemeClr val="bg1">
                    <a:lumMod val="75000"/>
                  </a:schemeClr>
                </a:solidFill>
                <a:latin typeface="Calibri" panose="020F0502020204030204" pitchFamily="34" charset="0"/>
              </a:rPr>
              <a:t>UV-light (thymine dimers)</a:t>
            </a:r>
          </a:p>
          <a:p>
            <a:pPr eaLnBrk="1" hangingPunct="1">
              <a:lnSpc>
                <a:spcPts val="2000"/>
              </a:lnSpc>
              <a:spcBef>
                <a:spcPct val="50000"/>
              </a:spcBef>
            </a:pPr>
            <a:r>
              <a:rPr lang="en-US" altLang="nl-NL" sz="2400" dirty="0">
                <a:solidFill>
                  <a:schemeClr val="bg1">
                    <a:lumMod val="75000"/>
                  </a:schemeClr>
                </a:solidFill>
                <a:latin typeface="Calibri" panose="020F0502020204030204" pitchFamily="34" charset="0"/>
              </a:rPr>
              <a:t>		- Ionizing radiation</a:t>
            </a:r>
            <a:endParaRPr lang="nl-NL" altLang="nl-NL" sz="2400" dirty="0">
              <a:solidFill>
                <a:schemeClr val="bg1">
                  <a:lumMod val="75000"/>
                </a:schemeClr>
              </a:solidFill>
              <a:latin typeface="Calibri" panose="020F0502020204030204" pitchFamily="34" charset="0"/>
            </a:endParaRPr>
          </a:p>
        </p:txBody>
      </p:sp>
      <p:sp>
        <p:nvSpPr>
          <p:cNvPr id="4" name="Text Box 5"/>
          <p:cNvSpPr txBox="1">
            <a:spLocks noChangeArrowheads="1"/>
          </p:cNvSpPr>
          <p:nvPr/>
        </p:nvSpPr>
        <p:spPr bwMode="auto">
          <a:xfrm>
            <a:off x="793612" y="931725"/>
            <a:ext cx="1928813" cy="564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981075"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981075"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981075"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981075"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981075"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9pPr>
          </a:lstStyle>
          <a:p>
            <a:pPr eaLnBrk="1" hangingPunct="1">
              <a:lnSpc>
                <a:spcPts val="2000"/>
              </a:lnSpc>
              <a:spcBef>
                <a:spcPct val="50000"/>
              </a:spcBef>
            </a:pPr>
            <a:r>
              <a:rPr lang="nl-NL" altLang="nl-NL" sz="2400" b="1" dirty="0">
                <a:solidFill>
                  <a:srgbClr val="FF0000"/>
                </a:solidFill>
                <a:latin typeface="Calibri" panose="020F0502020204030204" pitchFamily="34" charset="0"/>
              </a:rPr>
              <a:t>1</a:t>
            </a:r>
          </a:p>
          <a:p>
            <a:pPr eaLnBrk="1" hangingPunct="1">
              <a:lnSpc>
                <a:spcPts val="2000"/>
              </a:lnSpc>
              <a:spcBef>
                <a:spcPct val="50000"/>
              </a:spcBef>
            </a:pPr>
            <a:r>
              <a:rPr lang="nl-NL" altLang="nl-NL" sz="2400" b="1" dirty="0">
                <a:solidFill>
                  <a:srgbClr val="FF0000"/>
                </a:solidFill>
                <a:latin typeface="Calibri" panose="020F0502020204030204" pitchFamily="34" charset="0"/>
              </a:rPr>
              <a:t>2</a:t>
            </a: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3</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4</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5</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6</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	7</a:t>
            </a: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	8</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9</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10</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11</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12</a:t>
            </a:r>
          </a:p>
        </p:txBody>
      </p:sp>
    </p:spTree>
    <p:extLst>
      <p:ext uri="{BB962C8B-B14F-4D97-AF65-F5344CB8AC3E}">
        <p14:creationId xmlns:p14="http://schemas.microsoft.com/office/powerpoint/2010/main" val="33400392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 descr="1-s2_0-S0010854512000367-gr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21213" y="1354138"/>
            <a:ext cx="3973512" cy="412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5" name="Picture 2" descr="200px-Benzopyrene_DNA_adduct_1JD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6438" y="1493838"/>
            <a:ext cx="3000375"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Text Box 4"/>
          <p:cNvSpPr txBox="1">
            <a:spLocks noChangeArrowheads="1"/>
          </p:cNvSpPr>
          <p:nvPr/>
        </p:nvSpPr>
        <p:spPr bwMode="auto">
          <a:xfrm>
            <a:off x="349250" y="379413"/>
            <a:ext cx="4321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800" b="1">
                <a:solidFill>
                  <a:srgbClr val="FF6600"/>
                </a:solidFill>
                <a:latin typeface="Calibri" panose="020F0502020204030204" pitchFamily="34" charset="0"/>
              </a:rPr>
              <a:t>Adduct-forming agents</a:t>
            </a:r>
            <a:endParaRPr lang="nl-NL" altLang="nl-NL" sz="2800" b="1">
              <a:solidFill>
                <a:srgbClr val="FF6600"/>
              </a:solidFill>
              <a:latin typeface="Calibri" panose="020F0502020204030204" pitchFamily="34" charset="0"/>
            </a:endParaRPr>
          </a:p>
        </p:txBody>
      </p:sp>
      <p:sp>
        <p:nvSpPr>
          <p:cNvPr id="2" name="Rechthoek 1"/>
          <p:cNvSpPr/>
          <p:nvPr/>
        </p:nvSpPr>
        <p:spPr>
          <a:xfrm>
            <a:off x="1179741" y="5832086"/>
            <a:ext cx="2053767" cy="215444"/>
          </a:xfrm>
          <a:prstGeom prst="rect">
            <a:avLst/>
          </a:prstGeom>
        </p:spPr>
        <p:txBody>
          <a:bodyPr wrap="none">
            <a:spAutoFit/>
          </a:bodyPr>
          <a:lstStyle/>
          <a:p>
            <a:r>
              <a:rPr lang="nl-NL" sz="800" dirty="0"/>
              <a:t>https://en.wikipedia.org/wiki/DNA_adduct</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ext Box 4"/>
          <p:cNvSpPr txBox="1">
            <a:spLocks noChangeArrowheads="1"/>
          </p:cNvSpPr>
          <p:nvPr/>
        </p:nvSpPr>
        <p:spPr bwMode="auto">
          <a:xfrm>
            <a:off x="349250" y="379413"/>
            <a:ext cx="4321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800" b="1" dirty="0">
                <a:solidFill>
                  <a:srgbClr val="FF6600"/>
                </a:solidFill>
                <a:latin typeface="Calibri" panose="020F0502020204030204" pitchFamily="34" charset="0"/>
              </a:rPr>
              <a:t>Adduct-forming agents</a:t>
            </a:r>
            <a:endParaRPr lang="nl-NL" altLang="nl-NL" sz="2800" b="1" dirty="0">
              <a:solidFill>
                <a:srgbClr val="FF6600"/>
              </a:solidFill>
              <a:latin typeface="Calibri" panose="020F0502020204030204" pitchFamily="34" charset="0"/>
            </a:endParaRPr>
          </a:p>
        </p:txBody>
      </p:sp>
      <p:pic>
        <p:nvPicPr>
          <p:cNvPr id="2" name="Afbeelding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724" y="1366431"/>
            <a:ext cx="8423351" cy="4778337"/>
          </a:xfrm>
          <a:prstGeom prst="rect">
            <a:avLst/>
          </a:prstGeom>
        </p:spPr>
      </p:pic>
      <p:sp>
        <p:nvSpPr>
          <p:cNvPr id="3" name="Rechthoek 2"/>
          <p:cNvSpPr/>
          <p:nvPr/>
        </p:nvSpPr>
        <p:spPr>
          <a:xfrm>
            <a:off x="2515395" y="6223862"/>
            <a:ext cx="3190461" cy="215444"/>
          </a:xfrm>
          <a:prstGeom prst="rect">
            <a:avLst/>
          </a:prstGeom>
        </p:spPr>
        <p:txBody>
          <a:bodyPr wrap="square">
            <a:spAutoFit/>
          </a:bodyPr>
          <a:lstStyle/>
          <a:p>
            <a:r>
              <a:rPr lang="fr-FR" sz="800" dirty="0"/>
              <a:t>Int. J. Mol. </a:t>
            </a:r>
            <a:r>
              <a:rPr lang="fr-FR" sz="800" dirty="0" err="1"/>
              <a:t>Sci</a:t>
            </a:r>
            <a:r>
              <a:rPr lang="fr-FR" sz="800" dirty="0"/>
              <a:t>. 2017, 18(9), 1943; doi:10.3390/ijms18091943</a:t>
            </a:r>
            <a:endParaRPr lang="nl-NL" sz="8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p:cNvSpPr txBox="1">
            <a:spLocks noChangeArrowheads="1"/>
          </p:cNvSpPr>
          <p:nvPr/>
        </p:nvSpPr>
        <p:spPr bwMode="auto">
          <a:xfrm>
            <a:off x="1284288" y="0"/>
            <a:ext cx="6986587" cy="659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6700" indent="-266700" eaLnBrk="0" hangingPunct="0">
              <a:tabLst>
                <a:tab pos="10795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10795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10795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10795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10795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800" b="1" dirty="0">
                <a:solidFill>
                  <a:srgbClr val="FF6600"/>
                </a:solidFill>
                <a:latin typeface="Calibri" panose="020F0502020204030204" pitchFamily="34" charset="0"/>
              </a:rPr>
              <a:t>Mutations can be caused by:</a:t>
            </a:r>
          </a:p>
          <a:p>
            <a:pPr eaLnBrk="1" hangingPunct="1">
              <a:lnSpc>
                <a:spcPts val="2000"/>
              </a:lnSpc>
              <a:spcBef>
                <a:spcPct val="50000"/>
              </a:spcBef>
            </a:pPr>
            <a:endParaRPr lang="en-US" altLang="nl-NL" sz="1000" b="1" dirty="0">
              <a:solidFill>
                <a:schemeClr val="accent2"/>
              </a:solidFill>
              <a:latin typeface="Calibri" panose="020F0502020204030204" pitchFamily="34" charset="0"/>
            </a:endParaRPr>
          </a:p>
          <a:p>
            <a:pPr eaLnBrk="1" hangingPunct="1">
              <a:lnSpc>
                <a:spcPts val="2000"/>
              </a:lnSpc>
              <a:spcBef>
                <a:spcPct val="50000"/>
              </a:spcBef>
              <a:buFontTx/>
              <a:buChar char="•"/>
            </a:pPr>
            <a:r>
              <a:rPr lang="en-US" altLang="nl-NL" sz="2400" dirty="0">
                <a:latin typeface="Calibri" panose="020F0502020204030204" pitchFamily="34" charset="0"/>
              </a:rPr>
              <a:t>Replication errors / slippage</a:t>
            </a:r>
          </a:p>
          <a:p>
            <a:pPr eaLnBrk="1" hangingPunct="1">
              <a:lnSpc>
                <a:spcPts val="2000"/>
              </a:lnSpc>
              <a:spcBef>
                <a:spcPct val="50000"/>
              </a:spcBef>
              <a:buFontTx/>
              <a:buChar char="•"/>
            </a:pPr>
            <a:r>
              <a:rPr lang="en-US" altLang="nl-NL" sz="2400" dirty="0">
                <a:latin typeface="Calibri" panose="020F0502020204030204" pitchFamily="34" charset="0"/>
              </a:rPr>
              <a:t>Oxidative damage (reactive oxygen species)</a:t>
            </a:r>
          </a:p>
          <a:p>
            <a:pPr eaLnBrk="1" hangingPunct="1">
              <a:lnSpc>
                <a:spcPts val="2000"/>
              </a:lnSpc>
              <a:spcBef>
                <a:spcPct val="50000"/>
              </a:spcBef>
              <a:buFontTx/>
              <a:buChar char="•"/>
            </a:pPr>
            <a:r>
              <a:rPr lang="en-US" altLang="nl-NL" sz="2400" dirty="0" smtClean="0">
                <a:latin typeface="Calibri" panose="020F0502020204030204" pitchFamily="34" charset="0"/>
              </a:rPr>
              <a:t>Transposons</a:t>
            </a:r>
          </a:p>
          <a:p>
            <a:pPr eaLnBrk="1" hangingPunct="1">
              <a:lnSpc>
                <a:spcPts val="2000"/>
              </a:lnSpc>
              <a:spcBef>
                <a:spcPct val="50000"/>
              </a:spcBef>
              <a:buFontTx/>
              <a:buChar char="•"/>
            </a:pPr>
            <a:r>
              <a:rPr lang="en-US" altLang="nl-NL" sz="2400" dirty="0" smtClean="0">
                <a:latin typeface="Calibri" panose="020F0502020204030204" pitchFamily="34" charset="0"/>
              </a:rPr>
              <a:t>Viruses</a:t>
            </a:r>
            <a:endParaRPr lang="en-US" altLang="nl-NL" sz="2400" dirty="0">
              <a:latin typeface="Calibri" panose="020F0502020204030204" pitchFamily="34" charset="0"/>
            </a:endParaRPr>
          </a:p>
          <a:p>
            <a:pPr eaLnBrk="1" hangingPunct="1">
              <a:lnSpc>
                <a:spcPts val="2000"/>
              </a:lnSpc>
              <a:spcBef>
                <a:spcPct val="50000"/>
              </a:spcBef>
              <a:buFontTx/>
              <a:buChar char="•"/>
            </a:pPr>
            <a:r>
              <a:rPr lang="en-US" altLang="nl-NL" sz="2400" dirty="0">
                <a:latin typeface="Calibri" panose="020F0502020204030204" pitchFamily="34" charset="0"/>
              </a:rPr>
              <a:t>Tautomeric shifts</a:t>
            </a:r>
          </a:p>
          <a:p>
            <a:pPr eaLnBrk="1" hangingPunct="1">
              <a:lnSpc>
                <a:spcPts val="2000"/>
              </a:lnSpc>
              <a:spcBef>
                <a:spcPct val="50000"/>
              </a:spcBef>
              <a:buFontTx/>
              <a:buChar char="•"/>
            </a:pPr>
            <a:r>
              <a:rPr lang="en-US" altLang="nl-NL" sz="2400" dirty="0" err="1">
                <a:latin typeface="Calibri" panose="020F0502020204030204" pitchFamily="34" charset="0"/>
              </a:rPr>
              <a:t>Depurination</a:t>
            </a:r>
            <a:r>
              <a:rPr lang="en-US" altLang="nl-NL" sz="2400" dirty="0">
                <a:latin typeface="Calibri" panose="020F0502020204030204" pitchFamily="34" charset="0"/>
              </a:rPr>
              <a:t> and deamination</a:t>
            </a:r>
          </a:p>
          <a:p>
            <a:pPr eaLnBrk="1" hangingPunct="1">
              <a:lnSpc>
                <a:spcPts val="2000"/>
              </a:lnSpc>
              <a:spcBef>
                <a:spcPct val="50000"/>
              </a:spcBef>
              <a:buFontTx/>
              <a:buChar char="•"/>
            </a:pPr>
            <a:r>
              <a:rPr lang="en-US" altLang="nl-NL" sz="2400" dirty="0">
                <a:latin typeface="Calibri" panose="020F0502020204030204" pitchFamily="34" charset="0"/>
              </a:rPr>
              <a:t>Chemicals and radiation</a:t>
            </a:r>
          </a:p>
          <a:p>
            <a:pPr eaLnBrk="1" hangingPunct="1">
              <a:lnSpc>
                <a:spcPts val="2000"/>
              </a:lnSpc>
              <a:spcBef>
                <a:spcPct val="50000"/>
              </a:spcBef>
            </a:pPr>
            <a:r>
              <a:rPr lang="en-US" altLang="nl-NL" sz="2400" dirty="0">
                <a:latin typeface="Calibri" panose="020F0502020204030204" pitchFamily="34" charset="0"/>
              </a:rPr>
              <a:t>		- Base analogs</a:t>
            </a:r>
          </a:p>
          <a:p>
            <a:pPr eaLnBrk="1" hangingPunct="1">
              <a:lnSpc>
                <a:spcPts val="2000"/>
              </a:lnSpc>
              <a:spcBef>
                <a:spcPct val="50000"/>
              </a:spcBef>
            </a:pPr>
            <a:r>
              <a:rPr lang="en-US" altLang="nl-NL" sz="2400" dirty="0">
                <a:latin typeface="Calibri" panose="020F0502020204030204" pitchFamily="34" charset="0"/>
              </a:rPr>
              <a:t>		- Alkylating agents</a:t>
            </a:r>
          </a:p>
          <a:p>
            <a:pPr eaLnBrk="1" hangingPunct="1">
              <a:lnSpc>
                <a:spcPts val="2000"/>
              </a:lnSpc>
              <a:spcBef>
                <a:spcPct val="50000"/>
              </a:spcBef>
            </a:pPr>
            <a:r>
              <a:rPr lang="en-US" altLang="nl-NL" sz="2400" dirty="0">
                <a:latin typeface="Calibri" panose="020F0502020204030204" pitchFamily="34" charset="0"/>
              </a:rPr>
              <a:t>		- Intercalating agents (dyes</a:t>
            </a:r>
            <a:r>
              <a:rPr lang="en-US" altLang="nl-NL" sz="2400" dirty="0" smtClean="0">
                <a:latin typeface="Calibri" panose="020F0502020204030204" pitchFamily="34" charset="0"/>
              </a:rPr>
              <a:t>)</a:t>
            </a:r>
          </a:p>
          <a:p>
            <a:pPr eaLnBrk="1" hangingPunct="1">
              <a:lnSpc>
                <a:spcPts val="2000"/>
              </a:lnSpc>
              <a:spcBef>
                <a:spcPct val="50000"/>
              </a:spcBef>
            </a:pPr>
            <a:r>
              <a:rPr lang="en-US" altLang="nl-NL" sz="2400" dirty="0">
                <a:latin typeface="Calibri" panose="020F0502020204030204" pitchFamily="34" charset="0"/>
              </a:rPr>
              <a:t>		- Adduct-forming agents</a:t>
            </a:r>
          </a:p>
          <a:p>
            <a:pPr eaLnBrk="1" hangingPunct="1">
              <a:lnSpc>
                <a:spcPts val="2000"/>
              </a:lnSpc>
              <a:spcBef>
                <a:spcPct val="50000"/>
              </a:spcBef>
            </a:pPr>
            <a:r>
              <a:rPr lang="en-US" altLang="nl-NL" sz="2400" dirty="0">
                <a:latin typeface="Calibri" panose="020F0502020204030204" pitchFamily="34" charset="0"/>
              </a:rPr>
              <a:t>		- UV-light (thymine dimers)</a:t>
            </a:r>
          </a:p>
          <a:p>
            <a:pPr eaLnBrk="1" hangingPunct="1">
              <a:lnSpc>
                <a:spcPts val="2000"/>
              </a:lnSpc>
              <a:spcBef>
                <a:spcPct val="50000"/>
              </a:spcBef>
            </a:pPr>
            <a:r>
              <a:rPr lang="en-US" altLang="nl-NL" sz="2400" dirty="0">
                <a:latin typeface="Calibri" panose="020F0502020204030204" pitchFamily="34" charset="0"/>
              </a:rPr>
              <a:t>		- </a:t>
            </a:r>
            <a:r>
              <a:rPr lang="en-US" altLang="nl-NL" sz="2400" dirty="0">
                <a:solidFill>
                  <a:schemeClr val="bg1">
                    <a:lumMod val="75000"/>
                  </a:schemeClr>
                </a:solidFill>
                <a:latin typeface="Calibri" panose="020F0502020204030204" pitchFamily="34" charset="0"/>
              </a:rPr>
              <a:t>Ionizing radiation</a:t>
            </a:r>
            <a:endParaRPr lang="nl-NL" altLang="nl-NL" sz="2400" dirty="0">
              <a:solidFill>
                <a:schemeClr val="bg1">
                  <a:lumMod val="75000"/>
                </a:schemeClr>
              </a:solidFill>
              <a:latin typeface="Calibri" panose="020F0502020204030204" pitchFamily="34" charset="0"/>
            </a:endParaRPr>
          </a:p>
        </p:txBody>
      </p:sp>
      <p:sp>
        <p:nvSpPr>
          <p:cNvPr id="4" name="Text Box 5"/>
          <p:cNvSpPr txBox="1">
            <a:spLocks noChangeArrowheads="1"/>
          </p:cNvSpPr>
          <p:nvPr/>
        </p:nvSpPr>
        <p:spPr bwMode="auto">
          <a:xfrm>
            <a:off x="793612" y="931725"/>
            <a:ext cx="1928813" cy="564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981075"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981075"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981075"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981075"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981075"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9pPr>
          </a:lstStyle>
          <a:p>
            <a:pPr eaLnBrk="1" hangingPunct="1">
              <a:lnSpc>
                <a:spcPts val="2000"/>
              </a:lnSpc>
              <a:spcBef>
                <a:spcPct val="50000"/>
              </a:spcBef>
            </a:pPr>
            <a:r>
              <a:rPr lang="nl-NL" altLang="nl-NL" sz="2400" b="1" dirty="0">
                <a:solidFill>
                  <a:srgbClr val="FF0000"/>
                </a:solidFill>
                <a:latin typeface="Calibri" panose="020F0502020204030204" pitchFamily="34" charset="0"/>
              </a:rPr>
              <a:t>1</a:t>
            </a:r>
          </a:p>
          <a:p>
            <a:pPr eaLnBrk="1" hangingPunct="1">
              <a:lnSpc>
                <a:spcPts val="2000"/>
              </a:lnSpc>
              <a:spcBef>
                <a:spcPct val="50000"/>
              </a:spcBef>
            </a:pPr>
            <a:r>
              <a:rPr lang="nl-NL" altLang="nl-NL" sz="2400" b="1" dirty="0">
                <a:solidFill>
                  <a:srgbClr val="FF0000"/>
                </a:solidFill>
                <a:latin typeface="Calibri" panose="020F0502020204030204" pitchFamily="34" charset="0"/>
              </a:rPr>
              <a:t>2</a:t>
            </a: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3</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4</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5</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6</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	7</a:t>
            </a: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	8</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9</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10</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11</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12</a:t>
            </a:r>
          </a:p>
        </p:txBody>
      </p:sp>
    </p:spTree>
    <p:extLst>
      <p:ext uri="{BB962C8B-B14F-4D97-AF65-F5344CB8AC3E}">
        <p14:creationId xmlns:p14="http://schemas.microsoft.com/office/powerpoint/2010/main" val="6064778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381793" y="341312"/>
            <a:ext cx="8528050" cy="589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0363" indent="-360363" eaLnBrk="0" hangingPunct="0">
              <a:defRPr>
                <a:solidFill>
                  <a:schemeClr val="tx1"/>
                </a:solidFill>
                <a:latin typeface="Arial" panose="020B0604020202020204" pitchFamily="34" charset="0"/>
                <a:cs typeface="Arial" panose="020B0604020202020204" pitchFamily="34" charset="0"/>
              </a:defRPr>
            </a:lvl1pPr>
            <a:lvl2pPr marL="631825"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3200" b="1" dirty="0" smtClean="0">
                <a:solidFill>
                  <a:srgbClr val="FF6600"/>
                </a:solidFill>
                <a:latin typeface="Calibri" panose="020F0502020204030204" pitchFamily="34" charset="0"/>
              </a:rPr>
              <a:t>Mutations classified </a:t>
            </a:r>
            <a:r>
              <a:rPr lang="en-US" altLang="nl-NL" sz="3200" b="1" dirty="0">
                <a:solidFill>
                  <a:srgbClr val="FF6600"/>
                </a:solidFill>
                <a:latin typeface="Calibri" panose="020F0502020204030204" pitchFamily="34" charset="0"/>
              </a:rPr>
              <a:t>based on molecular change:</a:t>
            </a:r>
          </a:p>
          <a:p>
            <a:pPr eaLnBrk="1" hangingPunct="1">
              <a:spcBef>
                <a:spcPct val="50000"/>
              </a:spcBef>
            </a:pPr>
            <a:endParaRPr lang="en-US" altLang="nl-NL" sz="1400" dirty="0">
              <a:solidFill>
                <a:schemeClr val="accent2"/>
              </a:solidFill>
              <a:latin typeface="Calibri" panose="020F0502020204030204" pitchFamily="34" charset="0"/>
            </a:endParaRPr>
          </a:p>
          <a:p>
            <a:pPr eaLnBrk="1" hangingPunct="1">
              <a:spcBef>
                <a:spcPct val="50000"/>
              </a:spcBef>
              <a:buFontTx/>
              <a:buChar char="•"/>
            </a:pPr>
            <a:r>
              <a:rPr lang="en-US" altLang="nl-NL" sz="2800" dirty="0" err="1" smtClean="0">
                <a:latin typeface="Calibri" panose="020F0502020204030204" pitchFamily="34" charset="0"/>
              </a:rPr>
              <a:t>Puntmutatie</a:t>
            </a:r>
            <a:r>
              <a:rPr lang="en-US" altLang="nl-NL" sz="2800" dirty="0" smtClean="0">
                <a:latin typeface="Calibri" panose="020F0502020204030204" pitchFamily="34" charset="0"/>
              </a:rPr>
              <a:t> </a:t>
            </a:r>
            <a:endParaRPr lang="en-US" altLang="nl-NL" sz="2800" dirty="0">
              <a:latin typeface="Calibri" panose="020F0502020204030204" pitchFamily="34" charset="0"/>
            </a:endParaRPr>
          </a:p>
          <a:p>
            <a:pPr marL="1089025" lvl="1" indent="-457200" eaLnBrk="1" hangingPunct="1">
              <a:spcBef>
                <a:spcPct val="50000"/>
              </a:spcBef>
              <a:buFont typeface="Courier New" panose="02070309020205020404" pitchFamily="49" charset="0"/>
              <a:buChar char="o"/>
            </a:pPr>
            <a:r>
              <a:rPr lang="en-US" altLang="nl-NL" sz="2800" dirty="0">
                <a:latin typeface="Calibri" panose="020F0502020204030204" pitchFamily="34" charset="0"/>
              </a:rPr>
              <a:t> </a:t>
            </a:r>
            <a:r>
              <a:rPr lang="en-US" altLang="nl-NL" sz="2600" dirty="0">
                <a:latin typeface="Calibri" panose="020F0502020204030204" pitchFamily="34" charset="0"/>
              </a:rPr>
              <a:t>missense - </a:t>
            </a:r>
            <a:r>
              <a:rPr lang="en-US" altLang="nl-NL" sz="2600" dirty="0" err="1" smtClean="0">
                <a:latin typeface="Calibri" panose="020F0502020204030204" pitchFamily="34" charset="0"/>
              </a:rPr>
              <a:t>ander</a:t>
            </a:r>
            <a:r>
              <a:rPr lang="en-US" altLang="nl-NL" sz="2600" dirty="0" smtClean="0">
                <a:latin typeface="Calibri" panose="020F0502020204030204" pitchFamily="34" charset="0"/>
              </a:rPr>
              <a:t> </a:t>
            </a:r>
            <a:r>
              <a:rPr lang="en-US" altLang="nl-NL" sz="2600" dirty="0" err="1" smtClean="0">
                <a:latin typeface="Calibri" panose="020F0502020204030204" pitchFamily="34" charset="0"/>
              </a:rPr>
              <a:t>aminozuur</a:t>
            </a:r>
            <a:r>
              <a:rPr lang="en-US" altLang="nl-NL" sz="2600" dirty="0" smtClean="0">
                <a:latin typeface="Calibri" panose="020F0502020204030204" pitchFamily="34" charset="0"/>
              </a:rPr>
              <a:t> </a:t>
            </a:r>
            <a:r>
              <a:rPr lang="en-US" altLang="nl-NL" sz="2600" dirty="0">
                <a:latin typeface="Calibri" panose="020F0502020204030204" pitchFamily="34" charset="0"/>
              </a:rPr>
              <a:t>codon</a:t>
            </a:r>
          </a:p>
          <a:p>
            <a:pPr marL="1089025" lvl="1" indent="-457200" eaLnBrk="1" hangingPunct="1">
              <a:spcBef>
                <a:spcPct val="50000"/>
              </a:spcBef>
              <a:buFont typeface="Courier New" panose="02070309020205020404" pitchFamily="49" charset="0"/>
              <a:buChar char="o"/>
            </a:pPr>
            <a:r>
              <a:rPr lang="en-US" altLang="nl-NL" sz="2600" dirty="0">
                <a:latin typeface="Calibri" panose="020F0502020204030204" pitchFamily="34" charset="0"/>
              </a:rPr>
              <a:t> nonsense – </a:t>
            </a:r>
            <a:r>
              <a:rPr lang="en-US" altLang="nl-NL" sz="2600" dirty="0" err="1" smtClean="0">
                <a:latin typeface="Calibri" panose="020F0502020204030204" pitchFamily="34" charset="0"/>
              </a:rPr>
              <a:t>aminozuur</a:t>
            </a:r>
            <a:r>
              <a:rPr lang="en-US" altLang="nl-NL" sz="2600" dirty="0" smtClean="0">
                <a:latin typeface="Calibri" panose="020F0502020204030204" pitchFamily="34" charset="0"/>
              </a:rPr>
              <a:t> codon </a:t>
            </a:r>
            <a:r>
              <a:rPr lang="en-US" altLang="nl-NL" sz="2600" dirty="0" err="1" smtClean="0">
                <a:latin typeface="Calibri" panose="020F0502020204030204" pitchFamily="34" charset="0"/>
              </a:rPr>
              <a:t>verandert</a:t>
            </a:r>
            <a:r>
              <a:rPr lang="en-US" altLang="nl-NL" sz="2600" dirty="0" smtClean="0">
                <a:latin typeface="Calibri" panose="020F0502020204030204" pitchFamily="34" charset="0"/>
              </a:rPr>
              <a:t> in </a:t>
            </a:r>
            <a:r>
              <a:rPr lang="en-US" altLang="nl-NL" sz="2600" dirty="0" err="1" smtClean="0">
                <a:latin typeface="Calibri" panose="020F0502020204030204" pitchFamily="34" charset="0"/>
              </a:rPr>
              <a:t>stopcodon</a:t>
            </a:r>
            <a:endParaRPr lang="en-US" altLang="nl-NL" sz="2600" dirty="0">
              <a:latin typeface="Calibri" panose="020F0502020204030204" pitchFamily="34" charset="0"/>
            </a:endParaRPr>
          </a:p>
          <a:p>
            <a:pPr marL="1089025" lvl="1" indent="-457200" eaLnBrk="1" hangingPunct="1">
              <a:spcBef>
                <a:spcPct val="50000"/>
              </a:spcBef>
              <a:buFont typeface="Courier New" panose="02070309020205020404" pitchFamily="49" charset="0"/>
              <a:buChar char="o"/>
            </a:pPr>
            <a:r>
              <a:rPr lang="en-US" altLang="nl-NL" sz="2600" dirty="0">
                <a:latin typeface="Calibri" panose="020F0502020204030204" pitchFamily="34" charset="0"/>
              </a:rPr>
              <a:t> silent – </a:t>
            </a:r>
            <a:r>
              <a:rPr lang="en-US" altLang="nl-NL" sz="2600" dirty="0" err="1" smtClean="0">
                <a:latin typeface="Calibri" panose="020F0502020204030204" pitchFamily="34" charset="0"/>
              </a:rPr>
              <a:t>geen</a:t>
            </a:r>
            <a:r>
              <a:rPr lang="en-US" altLang="nl-NL" sz="2600" dirty="0" smtClean="0">
                <a:latin typeface="Calibri" panose="020F0502020204030204" pitchFamily="34" charset="0"/>
              </a:rPr>
              <a:t> </a:t>
            </a:r>
            <a:r>
              <a:rPr lang="en-US" altLang="nl-NL" sz="2600" dirty="0" err="1" smtClean="0">
                <a:latin typeface="Calibri" panose="020F0502020204030204" pitchFamily="34" charset="0"/>
              </a:rPr>
              <a:t>aminozuur</a:t>
            </a:r>
            <a:r>
              <a:rPr lang="en-US" altLang="nl-NL" sz="2600" dirty="0" smtClean="0">
                <a:latin typeface="Calibri" panose="020F0502020204030204" pitchFamily="34" charset="0"/>
              </a:rPr>
              <a:t> </a:t>
            </a:r>
            <a:r>
              <a:rPr lang="en-US" altLang="nl-NL" sz="2600" dirty="0" err="1" smtClean="0">
                <a:latin typeface="Calibri" panose="020F0502020204030204" pitchFamily="34" charset="0"/>
              </a:rPr>
              <a:t>verandering</a:t>
            </a:r>
            <a:endParaRPr lang="en-US" altLang="nl-NL" sz="2600" dirty="0">
              <a:latin typeface="Calibri" panose="020F0502020204030204" pitchFamily="34" charset="0"/>
            </a:endParaRPr>
          </a:p>
          <a:p>
            <a:pPr marL="1089025" lvl="1" indent="-457200" eaLnBrk="1" hangingPunct="1">
              <a:spcBef>
                <a:spcPct val="50000"/>
              </a:spcBef>
              <a:buFont typeface="Courier New" panose="02070309020205020404" pitchFamily="49" charset="0"/>
              <a:buChar char="o"/>
            </a:pPr>
            <a:r>
              <a:rPr lang="en-US" altLang="nl-NL" sz="2600" dirty="0">
                <a:latin typeface="Calibri" panose="020F0502020204030204" pitchFamily="34" charset="0"/>
              </a:rPr>
              <a:t> </a:t>
            </a:r>
            <a:r>
              <a:rPr lang="en-US" altLang="nl-NL" sz="2600" dirty="0" err="1" smtClean="0">
                <a:latin typeface="Calibri" panose="020F0502020204030204" pitchFamily="34" charset="0"/>
              </a:rPr>
              <a:t>transitie</a:t>
            </a:r>
            <a:r>
              <a:rPr lang="en-US" altLang="nl-NL" sz="2600" dirty="0" smtClean="0">
                <a:latin typeface="Calibri" panose="020F0502020204030204" pitchFamily="34" charset="0"/>
              </a:rPr>
              <a:t> </a:t>
            </a:r>
            <a:r>
              <a:rPr lang="en-US" altLang="nl-NL" sz="2600" dirty="0">
                <a:latin typeface="Calibri" panose="020F0502020204030204" pitchFamily="34" charset="0"/>
              </a:rPr>
              <a:t>(</a:t>
            </a:r>
            <a:r>
              <a:rPr lang="en-US" altLang="nl-NL" sz="2600" dirty="0" err="1">
                <a:latin typeface="Calibri" panose="020F0502020204030204" pitchFamily="34" charset="0"/>
              </a:rPr>
              <a:t>pur</a:t>
            </a:r>
            <a:r>
              <a:rPr lang="en-US" altLang="nl-NL" sz="2600" dirty="0">
                <a:latin typeface="Calibri" panose="020F0502020204030204" pitchFamily="34" charset="0"/>
              </a:rPr>
              <a:t> </a:t>
            </a:r>
            <a:r>
              <a:rPr lang="en-US" altLang="nl-NL" sz="2600" dirty="0">
                <a:latin typeface="Calibri" panose="020F0502020204030204" pitchFamily="34" charset="0"/>
                <a:sym typeface="Wingdings" panose="05000000000000000000" pitchFamily="2" charset="2"/>
              </a:rPr>
              <a:t> </a:t>
            </a:r>
            <a:r>
              <a:rPr lang="en-US" altLang="nl-NL" sz="2600" dirty="0" err="1">
                <a:latin typeface="Calibri" panose="020F0502020204030204" pitchFamily="34" charset="0"/>
                <a:sym typeface="Wingdings" panose="05000000000000000000" pitchFamily="2" charset="2"/>
              </a:rPr>
              <a:t>pur</a:t>
            </a:r>
            <a:r>
              <a:rPr lang="en-US" altLang="nl-NL" sz="2600" dirty="0">
                <a:latin typeface="Calibri" panose="020F0502020204030204" pitchFamily="34" charset="0"/>
                <a:sym typeface="Wingdings" panose="05000000000000000000" pitchFamily="2" charset="2"/>
              </a:rPr>
              <a:t> </a:t>
            </a:r>
            <a:r>
              <a:rPr lang="en-US" altLang="nl-NL" sz="2600" dirty="0" smtClean="0">
                <a:latin typeface="Calibri" panose="020F0502020204030204" pitchFamily="34" charset="0"/>
                <a:sym typeface="Wingdings" panose="05000000000000000000" pitchFamily="2" charset="2"/>
              </a:rPr>
              <a:t>of </a:t>
            </a:r>
            <a:r>
              <a:rPr lang="en-US" altLang="nl-NL" sz="2600" dirty="0" err="1">
                <a:latin typeface="Calibri" panose="020F0502020204030204" pitchFamily="34" charset="0"/>
                <a:sym typeface="Wingdings" panose="05000000000000000000" pitchFamily="2" charset="2"/>
              </a:rPr>
              <a:t>pyr</a:t>
            </a:r>
            <a:r>
              <a:rPr lang="en-US" altLang="nl-NL" sz="2600" dirty="0">
                <a:latin typeface="Calibri" panose="020F0502020204030204" pitchFamily="34" charset="0"/>
                <a:sym typeface="Wingdings" panose="05000000000000000000" pitchFamily="2" charset="2"/>
              </a:rPr>
              <a:t>  </a:t>
            </a:r>
            <a:r>
              <a:rPr lang="en-US" altLang="nl-NL" sz="2600" dirty="0" err="1">
                <a:latin typeface="Calibri" panose="020F0502020204030204" pitchFamily="34" charset="0"/>
                <a:sym typeface="Wingdings" panose="05000000000000000000" pitchFamily="2" charset="2"/>
              </a:rPr>
              <a:t>pyr</a:t>
            </a:r>
            <a:r>
              <a:rPr lang="en-US" altLang="nl-NL" sz="2600" dirty="0">
                <a:latin typeface="Calibri" panose="020F0502020204030204" pitchFamily="34" charset="0"/>
                <a:sym typeface="Wingdings" panose="05000000000000000000" pitchFamily="2" charset="2"/>
              </a:rPr>
              <a:t>)</a:t>
            </a:r>
            <a:endParaRPr lang="en-US" altLang="nl-NL" sz="2600" dirty="0">
              <a:latin typeface="Calibri" panose="020F0502020204030204" pitchFamily="34" charset="0"/>
            </a:endParaRPr>
          </a:p>
          <a:p>
            <a:pPr marL="1089025" lvl="1" indent="-457200" eaLnBrk="1" hangingPunct="1">
              <a:spcBef>
                <a:spcPct val="50000"/>
              </a:spcBef>
              <a:buFont typeface="Courier New" panose="02070309020205020404" pitchFamily="49" charset="0"/>
              <a:buChar char="o"/>
            </a:pPr>
            <a:r>
              <a:rPr lang="en-US" altLang="nl-NL" sz="2600" dirty="0">
                <a:latin typeface="Calibri" panose="020F0502020204030204" pitchFamily="34" charset="0"/>
              </a:rPr>
              <a:t> </a:t>
            </a:r>
            <a:r>
              <a:rPr lang="en-US" altLang="nl-NL" sz="2600" dirty="0" err="1" smtClean="0">
                <a:latin typeface="Calibri" panose="020F0502020204030204" pitchFamily="34" charset="0"/>
              </a:rPr>
              <a:t>transversie</a:t>
            </a:r>
            <a:r>
              <a:rPr lang="en-US" altLang="nl-NL" sz="2600" dirty="0" smtClean="0">
                <a:latin typeface="Calibri" panose="020F0502020204030204" pitchFamily="34" charset="0"/>
              </a:rPr>
              <a:t> </a:t>
            </a:r>
            <a:r>
              <a:rPr lang="en-US" altLang="nl-NL" sz="2600" dirty="0">
                <a:latin typeface="Calibri" panose="020F0502020204030204" pitchFamily="34" charset="0"/>
              </a:rPr>
              <a:t>(</a:t>
            </a:r>
            <a:r>
              <a:rPr lang="en-US" altLang="nl-NL" sz="2600" dirty="0" err="1">
                <a:latin typeface="Calibri" panose="020F0502020204030204" pitchFamily="34" charset="0"/>
              </a:rPr>
              <a:t>pur</a:t>
            </a:r>
            <a:r>
              <a:rPr lang="en-US" altLang="nl-NL" sz="2600" dirty="0">
                <a:latin typeface="Calibri" panose="020F0502020204030204" pitchFamily="34" charset="0"/>
              </a:rPr>
              <a:t> </a:t>
            </a:r>
            <a:r>
              <a:rPr lang="en-US" altLang="nl-NL" sz="2600" dirty="0">
                <a:latin typeface="Calibri" panose="020F0502020204030204" pitchFamily="34" charset="0"/>
                <a:sym typeface="Wingdings" panose="05000000000000000000" pitchFamily="2" charset="2"/>
              </a:rPr>
              <a:t> </a:t>
            </a:r>
            <a:r>
              <a:rPr lang="en-US" altLang="nl-NL" sz="2600" dirty="0" err="1">
                <a:latin typeface="Calibri" panose="020F0502020204030204" pitchFamily="34" charset="0"/>
                <a:sym typeface="Wingdings" panose="05000000000000000000" pitchFamily="2" charset="2"/>
              </a:rPr>
              <a:t>pyr</a:t>
            </a:r>
            <a:r>
              <a:rPr lang="en-US" altLang="nl-NL" sz="2600" dirty="0">
                <a:latin typeface="Calibri" panose="020F0502020204030204" pitchFamily="34" charset="0"/>
                <a:sym typeface="Wingdings" panose="05000000000000000000" pitchFamily="2" charset="2"/>
              </a:rPr>
              <a:t> </a:t>
            </a:r>
            <a:r>
              <a:rPr lang="en-US" altLang="nl-NL" sz="2600" dirty="0" smtClean="0">
                <a:latin typeface="Calibri" panose="020F0502020204030204" pitchFamily="34" charset="0"/>
                <a:sym typeface="Wingdings" panose="05000000000000000000" pitchFamily="2" charset="2"/>
              </a:rPr>
              <a:t>of </a:t>
            </a:r>
            <a:r>
              <a:rPr lang="en-US" altLang="nl-NL" sz="2600" dirty="0" err="1">
                <a:latin typeface="Calibri" panose="020F0502020204030204" pitchFamily="34" charset="0"/>
                <a:sym typeface="Wingdings" panose="05000000000000000000" pitchFamily="2" charset="2"/>
              </a:rPr>
              <a:t>pyr</a:t>
            </a:r>
            <a:r>
              <a:rPr lang="en-US" altLang="nl-NL" sz="2600" dirty="0">
                <a:latin typeface="Calibri" panose="020F0502020204030204" pitchFamily="34" charset="0"/>
                <a:sym typeface="Wingdings" panose="05000000000000000000" pitchFamily="2" charset="2"/>
              </a:rPr>
              <a:t>  </a:t>
            </a:r>
            <a:r>
              <a:rPr lang="en-US" altLang="nl-NL" sz="2600" dirty="0" err="1">
                <a:latin typeface="Calibri" panose="020F0502020204030204" pitchFamily="34" charset="0"/>
                <a:sym typeface="Wingdings" panose="05000000000000000000" pitchFamily="2" charset="2"/>
              </a:rPr>
              <a:t>pur</a:t>
            </a:r>
            <a:r>
              <a:rPr lang="en-US" altLang="nl-NL" sz="2600" dirty="0" smtClean="0">
                <a:latin typeface="Calibri" panose="020F0502020204030204" pitchFamily="34" charset="0"/>
                <a:sym typeface="Wingdings" panose="05000000000000000000" pitchFamily="2" charset="2"/>
              </a:rPr>
              <a:t>)</a:t>
            </a:r>
          </a:p>
          <a:p>
            <a:pPr lvl="1" eaLnBrk="1" hangingPunct="1">
              <a:spcBef>
                <a:spcPct val="50000"/>
              </a:spcBef>
              <a:buFontTx/>
              <a:buChar char="•"/>
            </a:pPr>
            <a:endParaRPr lang="en-US" altLang="nl-NL" sz="2800" dirty="0">
              <a:latin typeface="Calibri" panose="020F0502020204030204" pitchFamily="34" charset="0"/>
            </a:endParaRPr>
          </a:p>
          <a:p>
            <a:pPr eaLnBrk="1" hangingPunct="1">
              <a:spcBef>
                <a:spcPct val="50000"/>
              </a:spcBef>
              <a:buFontTx/>
              <a:buChar char="•"/>
            </a:pPr>
            <a:r>
              <a:rPr lang="en-US" altLang="nl-NL" sz="2800" dirty="0" err="1" smtClean="0">
                <a:latin typeface="Calibri" panose="020F0502020204030204" pitchFamily="34" charset="0"/>
              </a:rPr>
              <a:t>Insertie</a:t>
            </a:r>
            <a:r>
              <a:rPr lang="en-US" altLang="nl-NL" sz="2800" dirty="0" smtClean="0">
                <a:latin typeface="Calibri" panose="020F0502020204030204" pitchFamily="34" charset="0"/>
              </a:rPr>
              <a:t> </a:t>
            </a:r>
            <a:r>
              <a:rPr lang="en-US" altLang="nl-NL" sz="2800" dirty="0">
                <a:latin typeface="Calibri" panose="020F0502020204030204" pitchFamily="34" charset="0"/>
              </a:rPr>
              <a:t>/ </a:t>
            </a:r>
            <a:r>
              <a:rPr lang="en-US" altLang="nl-NL" sz="2800" dirty="0" err="1" smtClean="0">
                <a:latin typeface="Calibri" panose="020F0502020204030204" pitchFamily="34" charset="0"/>
              </a:rPr>
              <a:t>deletie</a:t>
            </a:r>
            <a:r>
              <a:rPr lang="en-US" altLang="nl-NL" sz="2800" dirty="0" smtClean="0">
                <a:latin typeface="Calibri" panose="020F0502020204030204" pitchFamily="34" charset="0"/>
              </a:rPr>
              <a:t> (</a:t>
            </a:r>
            <a:r>
              <a:rPr lang="en-US" altLang="nl-NL" sz="2800" dirty="0" err="1" smtClean="0">
                <a:latin typeface="Calibri" panose="020F0502020204030204" pitchFamily="34" charset="0"/>
              </a:rPr>
              <a:t>kan</a:t>
            </a:r>
            <a:r>
              <a:rPr lang="en-US" altLang="nl-NL" sz="2800" dirty="0" smtClean="0">
                <a:latin typeface="Calibri" panose="020F0502020204030204" pitchFamily="34" charset="0"/>
              </a:rPr>
              <a:t> </a:t>
            </a:r>
            <a:r>
              <a:rPr lang="en-US" altLang="nl-NL" sz="2800" dirty="0" err="1" smtClean="0">
                <a:latin typeface="Calibri" panose="020F0502020204030204" pitchFamily="34" charset="0"/>
              </a:rPr>
              <a:t>leiden</a:t>
            </a:r>
            <a:r>
              <a:rPr lang="en-US" altLang="nl-NL" sz="2800" dirty="0" smtClean="0">
                <a:latin typeface="Calibri" panose="020F0502020204030204" pitchFamily="34" charset="0"/>
              </a:rPr>
              <a:t> tot frameshifts)</a:t>
            </a:r>
            <a:endParaRPr lang="nl-NL" altLang="nl-NL" sz="2800"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15_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8" y="1130300"/>
            <a:ext cx="8093075" cy="511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Text Box 4"/>
          <p:cNvSpPr txBox="1">
            <a:spLocks noChangeArrowheads="1"/>
          </p:cNvSpPr>
          <p:nvPr/>
        </p:nvSpPr>
        <p:spPr bwMode="auto">
          <a:xfrm>
            <a:off x="565150" y="360363"/>
            <a:ext cx="43211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800" b="1" dirty="0">
                <a:solidFill>
                  <a:srgbClr val="FF6600"/>
                </a:solidFill>
                <a:latin typeface="Calibri" panose="020F0502020204030204" pitchFamily="34" charset="0"/>
              </a:rPr>
              <a:t>UV light</a:t>
            </a:r>
            <a:endParaRPr lang="nl-NL" altLang="nl-NL" sz="2800" b="1" dirty="0">
              <a:solidFill>
                <a:srgbClr val="FF6600"/>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4" descr="15_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538" y="1314450"/>
            <a:ext cx="7086600"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ext Box 4"/>
          <p:cNvSpPr txBox="1">
            <a:spLocks noChangeArrowheads="1"/>
          </p:cNvSpPr>
          <p:nvPr/>
        </p:nvSpPr>
        <p:spPr bwMode="auto">
          <a:xfrm>
            <a:off x="565150" y="360363"/>
            <a:ext cx="43211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800" b="1" dirty="0">
                <a:solidFill>
                  <a:srgbClr val="FF6600"/>
                </a:solidFill>
                <a:latin typeface="Calibri" panose="020F0502020204030204" pitchFamily="34" charset="0"/>
              </a:rPr>
              <a:t>UV light</a:t>
            </a:r>
            <a:endParaRPr lang="nl-NL" altLang="nl-NL" sz="2800" b="1" dirty="0">
              <a:solidFill>
                <a:srgbClr val="FF6600"/>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p:cNvSpPr txBox="1">
            <a:spLocks noChangeArrowheads="1"/>
          </p:cNvSpPr>
          <p:nvPr/>
        </p:nvSpPr>
        <p:spPr bwMode="auto">
          <a:xfrm>
            <a:off x="1284288" y="0"/>
            <a:ext cx="6986587" cy="659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6700" indent="-266700" eaLnBrk="0" hangingPunct="0">
              <a:tabLst>
                <a:tab pos="10795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10795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10795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10795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10795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800" b="1" dirty="0">
                <a:solidFill>
                  <a:srgbClr val="FF6600"/>
                </a:solidFill>
                <a:latin typeface="Calibri" panose="020F0502020204030204" pitchFamily="34" charset="0"/>
              </a:rPr>
              <a:t>Mutations can be caused by:</a:t>
            </a:r>
          </a:p>
          <a:p>
            <a:pPr eaLnBrk="1" hangingPunct="1">
              <a:lnSpc>
                <a:spcPts val="2000"/>
              </a:lnSpc>
              <a:spcBef>
                <a:spcPct val="50000"/>
              </a:spcBef>
            </a:pPr>
            <a:endParaRPr lang="en-US" altLang="nl-NL" sz="1000" b="1" dirty="0">
              <a:solidFill>
                <a:schemeClr val="accent2"/>
              </a:solidFill>
              <a:latin typeface="Calibri" panose="020F0502020204030204" pitchFamily="34" charset="0"/>
            </a:endParaRPr>
          </a:p>
          <a:p>
            <a:pPr eaLnBrk="1" hangingPunct="1">
              <a:lnSpc>
                <a:spcPts val="2000"/>
              </a:lnSpc>
              <a:spcBef>
                <a:spcPct val="50000"/>
              </a:spcBef>
              <a:buFontTx/>
              <a:buChar char="•"/>
            </a:pPr>
            <a:r>
              <a:rPr lang="en-US" altLang="nl-NL" sz="2400" dirty="0">
                <a:latin typeface="Calibri" panose="020F0502020204030204" pitchFamily="34" charset="0"/>
              </a:rPr>
              <a:t>Replication errors / slippage</a:t>
            </a:r>
          </a:p>
          <a:p>
            <a:pPr eaLnBrk="1" hangingPunct="1">
              <a:lnSpc>
                <a:spcPts val="2000"/>
              </a:lnSpc>
              <a:spcBef>
                <a:spcPct val="50000"/>
              </a:spcBef>
              <a:buFontTx/>
              <a:buChar char="•"/>
            </a:pPr>
            <a:r>
              <a:rPr lang="en-US" altLang="nl-NL" sz="2400" dirty="0">
                <a:latin typeface="Calibri" panose="020F0502020204030204" pitchFamily="34" charset="0"/>
              </a:rPr>
              <a:t>Oxidative damage (reactive oxygen species)</a:t>
            </a:r>
          </a:p>
          <a:p>
            <a:pPr eaLnBrk="1" hangingPunct="1">
              <a:lnSpc>
                <a:spcPts val="2000"/>
              </a:lnSpc>
              <a:spcBef>
                <a:spcPct val="50000"/>
              </a:spcBef>
              <a:buFontTx/>
              <a:buChar char="•"/>
            </a:pPr>
            <a:r>
              <a:rPr lang="en-US" altLang="nl-NL" sz="2400" dirty="0" smtClean="0">
                <a:latin typeface="Calibri" panose="020F0502020204030204" pitchFamily="34" charset="0"/>
              </a:rPr>
              <a:t>Transposons</a:t>
            </a:r>
          </a:p>
          <a:p>
            <a:pPr eaLnBrk="1" hangingPunct="1">
              <a:lnSpc>
                <a:spcPts val="2000"/>
              </a:lnSpc>
              <a:spcBef>
                <a:spcPct val="50000"/>
              </a:spcBef>
              <a:buFontTx/>
              <a:buChar char="•"/>
            </a:pPr>
            <a:r>
              <a:rPr lang="en-US" altLang="nl-NL" sz="2400" dirty="0" smtClean="0">
                <a:latin typeface="Calibri" panose="020F0502020204030204" pitchFamily="34" charset="0"/>
              </a:rPr>
              <a:t>Viruses</a:t>
            </a:r>
            <a:endParaRPr lang="en-US" altLang="nl-NL" sz="2400" dirty="0">
              <a:latin typeface="Calibri" panose="020F0502020204030204" pitchFamily="34" charset="0"/>
            </a:endParaRPr>
          </a:p>
          <a:p>
            <a:pPr eaLnBrk="1" hangingPunct="1">
              <a:lnSpc>
                <a:spcPts val="2000"/>
              </a:lnSpc>
              <a:spcBef>
                <a:spcPct val="50000"/>
              </a:spcBef>
              <a:buFontTx/>
              <a:buChar char="•"/>
            </a:pPr>
            <a:r>
              <a:rPr lang="en-US" altLang="nl-NL" sz="2400" dirty="0">
                <a:latin typeface="Calibri" panose="020F0502020204030204" pitchFamily="34" charset="0"/>
              </a:rPr>
              <a:t>Tautomeric shifts</a:t>
            </a:r>
          </a:p>
          <a:p>
            <a:pPr eaLnBrk="1" hangingPunct="1">
              <a:lnSpc>
                <a:spcPts val="2000"/>
              </a:lnSpc>
              <a:spcBef>
                <a:spcPct val="50000"/>
              </a:spcBef>
              <a:buFontTx/>
              <a:buChar char="•"/>
            </a:pPr>
            <a:r>
              <a:rPr lang="en-US" altLang="nl-NL" sz="2400" dirty="0" err="1">
                <a:latin typeface="Calibri" panose="020F0502020204030204" pitchFamily="34" charset="0"/>
              </a:rPr>
              <a:t>Depurination</a:t>
            </a:r>
            <a:r>
              <a:rPr lang="en-US" altLang="nl-NL" sz="2400" dirty="0">
                <a:latin typeface="Calibri" panose="020F0502020204030204" pitchFamily="34" charset="0"/>
              </a:rPr>
              <a:t> and deamination</a:t>
            </a:r>
          </a:p>
          <a:p>
            <a:pPr eaLnBrk="1" hangingPunct="1">
              <a:lnSpc>
                <a:spcPts val="2000"/>
              </a:lnSpc>
              <a:spcBef>
                <a:spcPct val="50000"/>
              </a:spcBef>
              <a:buFontTx/>
              <a:buChar char="•"/>
            </a:pPr>
            <a:r>
              <a:rPr lang="en-US" altLang="nl-NL" sz="2400" dirty="0">
                <a:latin typeface="Calibri" panose="020F0502020204030204" pitchFamily="34" charset="0"/>
              </a:rPr>
              <a:t>Chemicals and radiation</a:t>
            </a:r>
          </a:p>
          <a:p>
            <a:pPr eaLnBrk="1" hangingPunct="1">
              <a:lnSpc>
                <a:spcPts val="2000"/>
              </a:lnSpc>
              <a:spcBef>
                <a:spcPct val="50000"/>
              </a:spcBef>
            </a:pPr>
            <a:r>
              <a:rPr lang="en-US" altLang="nl-NL" sz="2400" dirty="0">
                <a:latin typeface="Calibri" panose="020F0502020204030204" pitchFamily="34" charset="0"/>
              </a:rPr>
              <a:t>		- Base analogs</a:t>
            </a:r>
          </a:p>
          <a:p>
            <a:pPr eaLnBrk="1" hangingPunct="1">
              <a:lnSpc>
                <a:spcPts val="2000"/>
              </a:lnSpc>
              <a:spcBef>
                <a:spcPct val="50000"/>
              </a:spcBef>
            </a:pPr>
            <a:r>
              <a:rPr lang="en-US" altLang="nl-NL" sz="2400" dirty="0">
                <a:latin typeface="Calibri" panose="020F0502020204030204" pitchFamily="34" charset="0"/>
              </a:rPr>
              <a:t>		- Alkylating agents</a:t>
            </a:r>
          </a:p>
          <a:p>
            <a:pPr eaLnBrk="1" hangingPunct="1">
              <a:lnSpc>
                <a:spcPts val="2000"/>
              </a:lnSpc>
              <a:spcBef>
                <a:spcPct val="50000"/>
              </a:spcBef>
            </a:pPr>
            <a:r>
              <a:rPr lang="en-US" altLang="nl-NL" sz="2400" dirty="0">
                <a:latin typeface="Calibri" panose="020F0502020204030204" pitchFamily="34" charset="0"/>
              </a:rPr>
              <a:t>		- Intercalating agents (</a:t>
            </a:r>
            <a:r>
              <a:rPr lang="en-US" altLang="nl-NL" sz="2400" dirty="0" smtClean="0">
                <a:latin typeface="Calibri" panose="020F0502020204030204" pitchFamily="34" charset="0"/>
              </a:rPr>
              <a:t>dyes)</a:t>
            </a:r>
            <a:endParaRPr lang="en-US" altLang="nl-NL" sz="2400" dirty="0">
              <a:latin typeface="Calibri" panose="020F0502020204030204" pitchFamily="34" charset="0"/>
            </a:endParaRPr>
          </a:p>
          <a:p>
            <a:pPr eaLnBrk="1" hangingPunct="1">
              <a:lnSpc>
                <a:spcPts val="2000"/>
              </a:lnSpc>
              <a:spcBef>
                <a:spcPct val="50000"/>
              </a:spcBef>
            </a:pPr>
            <a:r>
              <a:rPr lang="en-US" altLang="nl-NL" sz="2400" dirty="0">
                <a:latin typeface="Calibri" panose="020F0502020204030204" pitchFamily="34" charset="0"/>
              </a:rPr>
              <a:t>		- Adduct-forming agents</a:t>
            </a:r>
          </a:p>
          <a:p>
            <a:pPr eaLnBrk="1" hangingPunct="1">
              <a:lnSpc>
                <a:spcPts val="2000"/>
              </a:lnSpc>
              <a:spcBef>
                <a:spcPct val="50000"/>
              </a:spcBef>
            </a:pPr>
            <a:r>
              <a:rPr lang="en-US" altLang="nl-NL" sz="2400" dirty="0">
                <a:latin typeface="Calibri" panose="020F0502020204030204" pitchFamily="34" charset="0"/>
              </a:rPr>
              <a:t>		- UV-light (thymine dimers)</a:t>
            </a:r>
          </a:p>
          <a:p>
            <a:pPr eaLnBrk="1" hangingPunct="1">
              <a:lnSpc>
                <a:spcPts val="2000"/>
              </a:lnSpc>
              <a:spcBef>
                <a:spcPct val="50000"/>
              </a:spcBef>
            </a:pPr>
            <a:r>
              <a:rPr lang="en-US" altLang="nl-NL" sz="2400" dirty="0">
                <a:latin typeface="Calibri" panose="020F0502020204030204" pitchFamily="34" charset="0"/>
              </a:rPr>
              <a:t>		- Ionizing radiation</a:t>
            </a:r>
            <a:endParaRPr lang="nl-NL" altLang="nl-NL" sz="2400" dirty="0">
              <a:latin typeface="Calibri" panose="020F0502020204030204" pitchFamily="34" charset="0"/>
            </a:endParaRPr>
          </a:p>
        </p:txBody>
      </p:sp>
      <p:sp>
        <p:nvSpPr>
          <p:cNvPr id="4" name="Text Box 5"/>
          <p:cNvSpPr txBox="1">
            <a:spLocks noChangeArrowheads="1"/>
          </p:cNvSpPr>
          <p:nvPr/>
        </p:nvSpPr>
        <p:spPr bwMode="auto">
          <a:xfrm>
            <a:off x="793612" y="931725"/>
            <a:ext cx="1928813" cy="564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981075"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981075"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981075"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981075"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981075"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981075" algn="l"/>
              </a:tabLst>
              <a:defRPr>
                <a:solidFill>
                  <a:schemeClr val="tx1"/>
                </a:solidFill>
                <a:latin typeface="Arial" panose="020B0604020202020204" pitchFamily="34" charset="0"/>
                <a:cs typeface="Arial" panose="020B0604020202020204" pitchFamily="34" charset="0"/>
              </a:defRPr>
            </a:lvl9pPr>
          </a:lstStyle>
          <a:p>
            <a:pPr eaLnBrk="1" hangingPunct="1">
              <a:lnSpc>
                <a:spcPts val="2000"/>
              </a:lnSpc>
              <a:spcBef>
                <a:spcPct val="50000"/>
              </a:spcBef>
            </a:pPr>
            <a:r>
              <a:rPr lang="nl-NL" altLang="nl-NL" sz="2400" b="1" dirty="0">
                <a:solidFill>
                  <a:srgbClr val="FF0000"/>
                </a:solidFill>
                <a:latin typeface="Calibri" panose="020F0502020204030204" pitchFamily="34" charset="0"/>
              </a:rPr>
              <a:t>1</a:t>
            </a:r>
          </a:p>
          <a:p>
            <a:pPr eaLnBrk="1" hangingPunct="1">
              <a:lnSpc>
                <a:spcPts val="2000"/>
              </a:lnSpc>
              <a:spcBef>
                <a:spcPct val="50000"/>
              </a:spcBef>
            </a:pPr>
            <a:r>
              <a:rPr lang="nl-NL" altLang="nl-NL" sz="2400" b="1" dirty="0">
                <a:solidFill>
                  <a:srgbClr val="FF0000"/>
                </a:solidFill>
                <a:latin typeface="Calibri" panose="020F0502020204030204" pitchFamily="34" charset="0"/>
              </a:rPr>
              <a:t>2</a:t>
            </a: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3</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4</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5</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6</a:t>
            </a: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endParaRPr lang="nl-NL" altLang="nl-NL" sz="2400" b="1" dirty="0">
              <a:solidFill>
                <a:srgbClr val="FF0000"/>
              </a:solidFill>
              <a:latin typeface="Calibri" panose="020F0502020204030204" pitchFamily="34" charset="0"/>
            </a:endParaRP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	7</a:t>
            </a:r>
          </a:p>
          <a:p>
            <a:pPr eaLnBrk="1" hangingPunct="1">
              <a:lnSpc>
                <a:spcPts val="2000"/>
              </a:lnSpc>
              <a:spcBef>
                <a:spcPct val="50000"/>
              </a:spcBef>
            </a:pPr>
            <a:r>
              <a:rPr lang="nl-NL" altLang="nl-NL" sz="2400" b="1" dirty="0" smtClean="0">
                <a:solidFill>
                  <a:srgbClr val="FF0000"/>
                </a:solidFill>
                <a:latin typeface="Calibri" panose="020F0502020204030204" pitchFamily="34" charset="0"/>
              </a:rPr>
              <a:t>	8</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9</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10</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11</a:t>
            </a:r>
          </a:p>
          <a:p>
            <a:pPr eaLnBrk="1" hangingPunct="1">
              <a:lnSpc>
                <a:spcPts val="2000"/>
              </a:lnSpc>
              <a:spcBef>
                <a:spcPct val="50000"/>
              </a:spcBef>
            </a:pPr>
            <a:r>
              <a:rPr lang="nl-NL" altLang="nl-NL" sz="2400" b="1" dirty="0">
                <a:solidFill>
                  <a:srgbClr val="FF0000"/>
                </a:solidFill>
                <a:latin typeface="Calibri" panose="020F0502020204030204" pitchFamily="34" charset="0"/>
              </a:rPr>
              <a:t>	</a:t>
            </a:r>
            <a:r>
              <a:rPr lang="nl-NL" altLang="nl-NL" sz="2400" b="1" dirty="0" smtClean="0">
                <a:solidFill>
                  <a:srgbClr val="FF0000"/>
                </a:solidFill>
                <a:latin typeface="Calibri" panose="020F0502020204030204" pitchFamily="34" charset="0"/>
              </a:rPr>
              <a:t>12</a:t>
            </a:r>
          </a:p>
        </p:txBody>
      </p:sp>
    </p:spTree>
    <p:extLst>
      <p:ext uri="{BB962C8B-B14F-4D97-AF65-F5344CB8AC3E}">
        <p14:creationId xmlns:p14="http://schemas.microsoft.com/office/powerpoint/2010/main" val="39358852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4" descr="spe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013" y="963613"/>
            <a:ext cx="7858125" cy="589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Text Box 4"/>
          <p:cNvSpPr txBox="1">
            <a:spLocks noChangeArrowheads="1"/>
          </p:cNvSpPr>
          <p:nvPr/>
        </p:nvSpPr>
        <p:spPr bwMode="auto">
          <a:xfrm>
            <a:off x="546100" y="222250"/>
            <a:ext cx="43211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800" b="1" dirty="0">
                <a:solidFill>
                  <a:srgbClr val="FF6600"/>
                </a:solidFill>
              </a:rPr>
              <a:t>Ionizing radiation</a:t>
            </a:r>
            <a:endParaRPr lang="nl-NL" altLang="nl-NL" sz="2800" b="1" dirty="0">
              <a:solidFill>
                <a:srgbClr val="FF6600"/>
              </a:solidFil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 descr="fig 15-1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4253" y="902562"/>
            <a:ext cx="8594725"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Text Box 4"/>
          <p:cNvSpPr txBox="1">
            <a:spLocks noChangeArrowheads="1"/>
          </p:cNvSpPr>
          <p:nvPr/>
        </p:nvSpPr>
        <p:spPr bwMode="auto">
          <a:xfrm>
            <a:off x="546100" y="222250"/>
            <a:ext cx="43211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800" b="1" dirty="0">
                <a:solidFill>
                  <a:srgbClr val="FF6600"/>
                </a:solidFill>
                <a:latin typeface="Calibri" panose="020F0502020204030204" pitchFamily="34" charset="0"/>
              </a:rPr>
              <a:t>Ionizing radiation</a:t>
            </a:r>
            <a:endParaRPr lang="nl-NL" altLang="nl-NL" sz="2800" b="1" dirty="0">
              <a:solidFill>
                <a:srgbClr val="FF6600"/>
              </a:solidFill>
              <a:latin typeface="Calibri" panose="020F0502020204030204" pitchFamily="34" charset="0"/>
            </a:endParaRPr>
          </a:p>
        </p:txBody>
      </p:sp>
      <p:pic>
        <p:nvPicPr>
          <p:cNvPr id="2" name="Afbeelding 1"/>
          <p:cNvPicPr>
            <a:picLocks noChangeAspect="1"/>
          </p:cNvPicPr>
          <p:nvPr/>
        </p:nvPicPr>
        <p:blipFill>
          <a:blip r:embed="rId4"/>
          <a:stretch>
            <a:fillRect/>
          </a:stretch>
        </p:blipFill>
        <p:spPr>
          <a:xfrm>
            <a:off x="645491" y="4277219"/>
            <a:ext cx="3250648" cy="2580781"/>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p:cNvSpPr txBox="1">
            <a:spLocks noChangeArrowheads="1"/>
          </p:cNvSpPr>
          <p:nvPr/>
        </p:nvSpPr>
        <p:spPr bwMode="auto">
          <a:xfrm>
            <a:off x="1284288" y="0"/>
            <a:ext cx="6986587" cy="659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6700" indent="-266700" eaLnBrk="0" hangingPunct="0">
              <a:tabLst>
                <a:tab pos="10795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10795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10795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10795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10795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1079500" algn="l"/>
              </a:tabLs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800" b="1" dirty="0">
                <a:solidFill>
                  <a:srgbClr val="FF6600"/>
                </a:solidFill>
                <a:latin typeface="Calibri" panose="020F0502020204030204" pitchFamily="34" charset="0"/>
              </a:rPr>
              <a:t>Mutations can be caused by:</a:t>
            </a:r>
          </a:p>
          <a:p>
            <a:pPr eaLnBrk="1" hangingPunct="1">
              <a:lnSpc>
                <a:spcPts val="2000"/>
              </a:lnSpc>
              <a:spcBef>
                <a:spcPct val="50000"/>
              </a:spcBef>
            </a:pPr>
            <a:endParaRPr lang="en-US" altLang="nl-NL" sz="1000" b="1" dirty="0">
              <a:solidFill>
                <a:schemeClr val="accent2"/>
              </a:solidFill>
              <a:latin typeface="Calibri" panose="020F0502020204030204" pitchFamily="34" charset="0"/>
            </a:endParaRPr>
          </a:p>
          <a:p>
            <a:pPr eaLnBrk="1" hangingPunct="1">
              <a:lnSpc>
                <a:spcPts val="2000"/>
              </a:lnSpc>
              <a:spcBef>
                <a:spcPct val="50000"/>
              </a:spcBef>
              <a:buFontTx/>
              <a:buChar char="•"/>
            </a:pPr>
            <a:r>
              <a:rPr lang="en-US" altLang="nl-NL" sz="2400" dirty="0">
                <a:latin typeface="Calibri" panose="020F0502020204030204" pitchFamily="34" charset="0"/>
              </a:rPr>
              <a:t>Replication errors / slippage</a:t>
            </a:r>
          </a:p>
          <a:p>
            <a:pPr eaLnBrk="1" hangingPunct="1">
              <a:lnSpc>
                <a:spcPts val="2000"/>
              </a:lnSpc>
              <a:spcBef>
                <a:spcPct val="50000"/>
              </a:spcBef>
              <a:buFontTx/>
              <a:buChar char="•"/>
            </a:pPr>
            <a:r>
              <a:rPr lang="en-US" altLang="nl-NL" sz="2400" dirty="0">
                <a:latin typeface="Calibri" panose="020F0502020204030204" pitchFamily="34" charset="0"/>
              </a:rPr>
              <a:t>Oxidative damage (reactive oxygen species)</a:t>
            </a:r>
          </a:p>
          <a:p>
            <a:pPr eaLnBrk="1" hangingPunct="1">
              <a:lnSpc>
                <a:spcPts val="2000"/>
              </a:lnSpc>
              <a:spcBef>
                <a:spcPct val="50000"/>
              </a:spcBef>
              <a:buFontTx/>
              <a:buChar char="•"/>
            </a:pPr>
            <a:r>
              <a:rPr lang="en-US" altLang="nl-NL" sz="2400" dirty="0" smtClean="0">
                <a:latin typeface="Calibri" panose="020F0502020204030204" pitchFamily="34" charset="0"/>
              </a:rPr>
              <a:t>Transposons</a:t>
            </a:r>
          </a:p>
          <a:p>
            <a:pPr eaLnBrk="1" hangingPunct="1">
              <a:lnSpc>
                <a:spcPts val="2000"/>
              </a:lnSpc>
              <a:spcBef>
                <a:spcPct val="50000"/>
              </a:spcBef>
              <a:buFontTx/>
              <a:buChar char="•"/>
            </a:pPr>
            <a:r>
              <a:rPr lang="en-US" altLang="nl-NL" sz="2400" dirty="0" smtClean="0">
                <a:latin typeface="Calibri" panose="020F0502020204030204" pitchFamily="34" charset="0"/>
              </a:rPr>
              <a:t>Viruses</a:t>
            </a:r>
            <a:endParaRPr lang="en-US" altLang="nl-NL" sz="2400" dirty="0">
              <a:latin typeface="Calibri" panose="020F0502020204030204" pitchFamily="34" charset="0"/>
            </a:endParaRPr>
          </a:p>
          <a:p>
            <a:pPr eaLnBrk="1" hangingPunct="1">
              <a:lnSpc>
                <a:spcPts val="2000"/>
              </a:lnSpc>
              <a:spcBef>
                <a:spcPct val="50000"/>
              </a:spcBef>
              <a:buFontTx/>
              <a:buChar char="•"/>
            </a:pPr>
            <a:r>
              <a:rPr lang="en-US" altLang="nl-NL" sz="2400" dirty="0">
                <a:latin typeface="Calibri" panose="020F0502020204030204" pitchFamily="34" charset="0"/>
              </a:rPr>
              <a:t>Tautomeric shifts</a:t>
            </a:r>
          </a:p>
          <a:p>
            <a:pPr eaLnBrk="1" hangingPunct="1">
              <a:lnSpc>
                <a:spcPts val="2000"/>
              </a:lnSpc>
              <a:spcBef>
                <a:spcPct val="50000"/>
              </a:spcBef>
              <a:buFontTx/>
              <a:buChar char="•"/>
            </a:pPr>
            <a:r>
              <a:rPr lang="en-US" altLang="nl-NL" sz="2400" dirty="0" err="1">
                <a:latin typeface="Calibri" panose="020F0502020204030204" pitchFamily="34" charset="0"/>
              </a:rPr>
              <a:t>Depurination</a:t>
            </a:r>
            <a:r>
              <a:rPr lang="en-US" altLang="nl-NL" sz="2400" dirty="0">
                <a:latin typeface="Calibri" panose="020F0502020204030204" pitchFamily="34" charset="0"/>
              </a:rPr>
              <a:t> and deamination</a:t>
            </a:r>
          </a:p>
          <a:p>
            <a:pPr eaLnBrk="1" hangingPunct="1">
              <a:lnSpc>
                <a:spcPts val="2000"/>
              </a:lnSpc>
              <a:spcBef>
                <a:spcPct val="50000"/>
              </a:spcBef>
              <a:buFontTx/>
              <a:buChar char="•"/>
            </a:pPr>
            <a:r>
              <a:rPr lang="en-US" altLang="nl-NL" sz="2400" dirty="0">
                <a:latin typeface="Calibri" panose="020F0502020204030204" pitchFamily="34" charset="0"/>
              </a:rPr>
              <a:t>Chemicals and radiation</a:t>
            </a:r>
          </a:p>
          <a:p>
            <a:pPr eaLnBrk="1" hangingPunct="1">
              <a:lnSpc>
                <a:spcPts val="2000"/>
              </a:lnSpc>
              <a:spcBef>
                <a:spcPct val="50000"/>
              </a:spcBef>
            </a:pPr>
            <a:r>
              <a:rPr lang="en-US" altLang="nl-NL" sz="2400" dirty="0">
                <a:latin typeface="Calibri" panose="020F0502020204030204" pitchFamily="34" charset="0"/>
              </a:rPr>
              <a:t>		- Base analogs</a:t>
            </a:r>
          </a:p>
          <a:p>
            <a:pPr eaLnBrk="1" hangingPunct="1">
              <a:lnSpc>
                <a:spcPts val="2000"/>
              </a:lnSpc>
              <a:spcBef>
                <a:spcPct val="50000"/>
              </a:spcBef>
            </a:pPr>
            <a:r>
              <a:rPr lang="en-US" altLang="nl-NL" sz="2400" dirty="0">
                <a:latin typeface="Calibri" panose="020F0502020204030204" pitchFamily="34" charset="0"/>
              </a:rPr>
              <a:t>		- Alkylating agents</a:t>
            </a:r>
          </a:p>
          <a:p>
            <a:pPr eaLnBrk="1" hangingPunct="1">
              <a:lnSpc>
                <a:spcPts val="2000"/>
              </a:lnSpc>
              <a:spcBef>
                <a:spcPct val="50000"/>
              </a:spcBef>
            </a:pPr>
            <a:r>
              <a:rPr lang="en-US" altLang="nl-NL" sz="2400" dirty="0">
                <a:latin typeface="Calibri" panose="020F0502020204030204" pitchFamily="34" charset="0"/>
              </a:rPr>
              <a:t>		- Intercalating agents (</a:t>
            </a:r>
            <a:r>
              <a:rPr lang="en-US" altLang="nl-NL" sz="2400" dirty="0" smtClean="0">
                <a:latin typeface="Calibri" panose="020F0502020204030204" pitchFamily="34" charset="0"/>
              </a:rPr>
              <a:t>dyes)</a:t>
            </a:r>
            <a:endParaRPr lang="en-US" altLang="nl-NL" sz="2400" dirty="0">
              <a:latin typeface="Calibri" panose="020F0502020204030204" pitchFamily="34" charset="0"/>
            </a:endParaRPr>
          </a:p>
          <a:p>
            <a:pPr eaLnBrk="1" hangingPunct="1">
              <a:lnSpc>
                <a:spcPts val="2000"/>
              </a:lnSpc>
              <a:spcBef>
                <a:spcPct val="50000"/>
              </a:spcBef>
            </a:pPr>
            <a:r>
              <a:rPr lang="en-US" altLang="nl-NL" sz="2400" dirty="0">
                <a:latin typeface="Calibri" panose="020F0502020204030204" pitchFamily="34" charset="0"/>
              </a:rPr>
              <a:t>		- Adduct-forming agents</a:t>
            </a:r>
          </a:p>
          <a:p>
            <a:pPr eaLnBrk="1" hangingPunct="1">
              <a:lnSpc>
                <a:spcPts val="2000"/>
              </a:lnSpc>
              <a:spcBef>
                <a:spcPct val="50000"/>
              </a:spcBef>
            </a:pPr>
            <a:r>
              <a:rPr lang="en-US" altLang="nl-NL" sz="2400" dirty="0">
                <a:latin typeface="Calibri" panose="020F0502020204030204" pitchFamily="34" charset="0"/>
              </a:rPr>
              <a:t>		- UV-light (thymine dimers)</a:t>
            </a:r>
          </a:p>
          <a:p>
            <a:pPr eaLnBrk="1" hangingPunct="1">
              <a:lnSpc>
                <a:spcPts val="2000"/>
              </a:lnSpc>
              <a:spcBef>
                <a:spcPct val="50000"/>
              </a:spcBef>
            </a:pPr>
            <a:r>
              <a:rPr lang="en-US" altLang="nl-NL" sz="2400" dirty="0">
                <a:latin typeface="Calibri" panose="020F0502020204030204" pitchFamily="34" charset="0"/>
              </a:rPr>
              <a:t>		- Ionizing radiation</a:t>
            </a:r>
            <a:endParaRPr lang="nl-NL" altLang="nl-NL" sz="2400" dirty="0">
              <a:latin typeface="Calibri" panose="020F0502020204030204" pitchFamily="34" charset="0"/>
            </a:endParaRPr>
          </a:p>
        </p:txBody>
      </p:sp>
    </p:spTree>
    <p:extLst>
      <p:ext uri="{BB962C8B-B14F-4D97-AF65-F5344CB8AC3E}">
        <p14:creationId xmlns:p14="http://schemas.microsoft.com/office/powerpoint/2010/main" val="27855406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ext Box 3"/>
          <p:cNvSpPr txBox="1">
            <a:spLocks noChangeArrowheads="1"/>
          </p:cNvSpPr>
          <p:nvPr/>
        </p:nvSpPr>
        <p:spPr bwMode="auto">
          <a:xfrm>
            <a:off x="6524625" y="473075"/>
            <a:ext cx="2105025"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nl-NL" sz="2800" b="1" dirty="0">
                <a:solidFill>
                  <a:srgbClr val="FF6600"/>
                </a:solidFill>
                <a:latin typeface="Calibri" panose="020F0502020204030204" pitchFamily="34" charset="0"/>
              </a:rPr>
              <a:t>Ames test</a:t>
            </a:r>
            <a:r>
              <a:rPr lang="en-US" altLang="nl-NL" dirty="0">
                <a:solidFill>
                  <a:srgbClr val="FF6600"/>
                </a:solidFill>
                <a:latin typeface="Calibri" panose="020F0502020204030204" pitchFamily="34" charset="0"/>
              </a:rPr>
              <a:t> </a:t>
            </a:r>
          </a:p>
          <a:p>
            <a:pPr eaLnBrk="1" hangingPunct="1">
              <a:spcBef>
                <a:spcPct val="50000"/>
              </a:spcBef>
            </a:pPr>
            <a:r>
              <a:rPr lang="en-US" altLang="nl-NL" sz="2000" dirty="0">
                <a:latin typeface="Calibri" panose="020F0502020204030204" pitchFamily="34" charset="0"/>
              </a:rPr>
              <a:t>to test the mutagenicity of compounds</a:t>
            </a:r>
            <a:endParaRPr lang="nl-NL" altLang="nl-NL" sz="2000" dirty="0">
              <a:latin typeface="Calibri" panose="020F0502020204030204" pitchFamily="34" charset="0"/>
            </a:endParaRPr>
          </a:p>
        </p:txBody>
      </p:sp>
      <p:pic>
        <p:nvPicPr>
          <p:cNvPr id="2" name="Afbeelding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179" y="117671"/>
            <a:ext cx="4700016" cy="6583680"/>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844824"/>
            <a:ext cx="8174699" cy="4598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reeform 2"/>
          <p:cNvSpPr/>
          <p:nvPr/>
        </p:nvSpPr>
        <p:spPr>
          <a:xfrm>
            <a:off x="323528" y="184056"/>
            <a:ext cx="4464496" cy="117173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spAutoFit/>
          </a:bodyPr>
          <a:lstStyle/>
          <a:p>
            <a:pPr marL="0" marR="0" lvl="0" indent="0" algn="l" rtl="0" hangingPunct="1">
              <a:lnSpc>
                <a:spcPct val="100000"/>
              </a:lnSpc>
              <a:spcBef>
                <a:spcPts val="1123"/>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4000" i="0" u="none" strike="noStrike" baseline="0" dirty="0">
                <a:ln>
                  <a:noFill/>
                </a:ln>
                <a:solidFill>
                  <a:srgbClr val="FF6600"/>
                </a:solidFill>
                <a:latin typeface="+mj-lt"/>
                <a:ea typeface="Arial" pitchFamily="2"/>
                <a:cs typeface="Arial" pitchFamily="2"/>
              </a:rPr>
              <a:t>Ames test</a:t>
            </a:r>
          </a:p>
          <a:p>
            <a:pPr marL="0" marR="0" lvl="0" indent="0" algn="l" rtl="0" hangingPunct="1">
              <a:lnSpc>
                <a:spcPct val="100000"/>
              </a:lnSpc>
              <a:spcBef>
                <a:spcPts val="1247"/>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2000" b="0" i="0" u="none" strike="noStrike" baseline="0" dirty="0">
                <a:ln>
                  <a:noFill/>
                </a:ln>
                <a:solidFill>
                  <a:schemeClr val="tx2"/>
                </a:solidFill>
                <a:latin typeface="+mj-lt"/>
                <a:ea typeface="Arial" pitchFamily="2"/>
                <a:cs typeface="Arial" pitchFamily="2"/>
              </a:rPr>
              <a:t>to test the mutagenicity of compounds</a:t>
            </a:r>
          </a:p>
        </p:txBody>
      </p:sp>
    </p:spTree>
    <p:extLst>
      <p:ext uri="{BB962C8B-B14F-4D97-AF65-F5344CB8AC3E}">
        <p14:creationId xmlns:p14="http://schemas.microsoft.com/office/powerpoint/2010/main" val="1366047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 1"/>
          <p:cNvGraphicFramePr>
            <a:graphicFrameLocks noGrp="1"/>
          </p:cNvGraphicFramePr>
          <p:nvPr>
            <p:extLst/>
          </p:nvPr>
        </p:nvGraphicFramePr>
        <p:xfrm>
          <a:off x="5796136" y="620688"/>
          <a:ext cx="1368152" cy="1320053"/>
        </p:xfrm>
        <a:graphic>
          <a:graphicData uri="http://schemas.openxmlformats.org/drawingml/2006/table">
            <a:tbl>
              <a:tblPr>
                <a:tableStyleId>{5C22544A-7EE6-4342-B048-85BDC9FD1C3A}</a:tableStyleId>
              </a:tblPr>
              <a:tblGrid>
                <a:gridCol w="684076">
                  <a:extLst>
                    <a:ext uri="{9D8B030D-6E8A-4147-A177-3AD203B41FA5}">
                      <a16:colId xmlns:a16="http://schemas.microsoft.com/office/drawing/2014/main" val="1699164455"/>
                    </a:ext>
                  </a:extLst>
                </a:gridCol>
                <a:gridCol w="684076">
                  <a:extLst>
                    <a:ext uri="{9D8B030D-6E8A-4147-A177-3AD203B41FA5}">
                      <a16:colId xmlns:a16="http://schemas.microsoft.com/office/drawing/2014/main" val="1646572032"/>
                    </a:ext>
                  </a:extLst>
                </a:gridCol>
              </a:tblGrid>
              <a:tr h="222606">
                <a:tc>
                  <a:txBody>
                    <a:bodyPr/>
                    <a:lstStyle/>
                    <a:p>
                      <a:pPr algn="r" fontAlgn="b"/>
                      <a:r>
                        <a:rPr lang="nl-NL" sz="1100" u="none" strike="noStrike">
                          <a:effectLst/>
                        </a:rPr>
                        <a:t>1</a:t>
                      </a:r>
                      <a:endParaRPr lang="nl-N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nl-NL" sz="1100" u="none" strike="noStrike">
                          <a:effectLst/>
                        </a:rPr>
                        <a:t>5</a:t>
                      </a:r>
                      <a:endParaRPr lang="nl-NL"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42511165"/>
                  </a:ext>
                </a:extLst>
              </a:tr>
              <a:tr h="222606">
                <a:tc>
                  <a:txBody>
                    <a:bodyPr/>
                    <a:lstStyle/>
                    <a:p>
                      <a:pPr algn="r" fontAlgn="b"/>
                      <a:r>
                        <a:rPr lang="nl-NL" sz="1100" u="none" strike="noStrike">
                          <a:effectLst/>
                        </a:rPr>
                        <a:t>2</a:t>
                      </a:r>
                      <a:endParaRPr lang="nl-N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nl-NL" sz="1100" u="none" strike="noStrike">
                          <a:effectLst/>
                        </a:rPr>
                        <a:t>11</a:t>
                      </a:r>
                      <a:endParaRPr lang="nl-NL"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31157427"/>
                  </a:ext>
                </a:extLst>
              </a:tr>
              <a:tr h="222606">
                <a:tc>
                  <a:txBody>
                    <a:bodyPr/>
                    <a:lstStyle/>
                    <a:p>
                      <a:pPr algn="r" fontAlgn="b"/>
                      <a:r>
                        <a:rPr lang="nl-NL" sz="1100" u="none" strike="noStrike">
                          <a:effectLst/>
                        </a:rPr>
                        <a:t>3</a:t>
                      </a:r>
                      <a:endParaRPr lang="nl-N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nl-NL" sz="1100" u="none" strike="noStrike">
                          <a:effectLst/>
                        </a:rPr>
                        <a:t>18</a:t>
                      </a:r>
                      <a:endParaRPr lang="nl-NL"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9199244"/>
                  </a:ext>
                </a:extLst>
              </a:tr>
              <a:tr h="207023">
                <a:tc>
                  <a:txBody>
                    <a:bodyPr/>
                    <a:lstStyle/>
                    <a:p>
                      <a:pPr algn="r" fontAlgn="b"/>
                      <a:r>
                        <a:rPr lang="nl-NL" sz="1100" u="none" strike="noStrike">
                          <a:effectLst/>
                        </a:rPr>
                        <a:t>4</a:t>
                      </a:r>
                      <a:endParaRPr lang="nl-N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nl-NL" sz="1100" u="none" strike="noStrike" dirty="0">
                          <a:effectLst/>
                        </a:rPr>
                        <a:t>22</a:t>
                      </a:r>
                      <a:endParaRPr lang="nl-NL"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57855632"/>
                  </a:ext>
                </a:extLst>
              </a:tr>
              <a:tr h="222606">
                <a:tc>
                  <a:txBody>
                    <a:bodyPr/>
                    <a:lstStyle/>
                    <a:p>
                      <a:pPr algn="r" fontAlgn="b"/>
                      <a:r>
                        <a:rPr lang="nl-NL" sz="1100" u="none" strike="noStrike" dirty="0">
                          <a:effectLst/>
                        </a:rPr>
                        <a:t>5</a:t>
                      </a:r>
                      <a:endParaRPr lang="nl-NL"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nl-NL" sz="1100" u="none" strike="noStrike">
                          <a:effectLst/>
                        </a:rPr>
                        <a:t>29</a:t>
                      </a:r>
                      <a:endParaRPr lang="nl-NL"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82359185"/>
                  </a:ext>
                </a:extLst>
              </a:tr>
              <a:tr h="222606">
                <a:tc>
                  <a:txBody>
                    <a:bodyPr/>
                    <a:lstStyle/>
                    <a:p>
                      <a:pPr algn="r" fontAlgn="b"/>
                      <a:r>
                        <a:rPr lang="nl-NL" sz="1100" u="none" strike="noStrike">
                          <a:effectLst/>
                        </a:rPr>
                        <a:t>6</a:t>
                      </a:r>
                      <a:endParaRPr lang="nl-NL"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nl-NL" sz="1100" u="none" strike="noStrike" dirty="0">
                          <a:effectLst/>
                        </a:rPr>
                        <a:t>42</a:t>
                      </a:r>
                      <a:endParaRPr lang="nl-NL"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46745149"/>
                  </a:ext>
                </a:extLst>
              </a:tr>
            </a:tbl>
          </a:graphicData>
        </a:graphic>
      </p:graphicFrame>
      <p:pic>
        <p:nvPicPr>
          <p:cNvPr id="3" name="Afbeelding 2"/>
          <p:cNvPicPr>
            <a:picLocks noChangeAspect="1"/>
          </p:cNvPicPr>
          <p:nvPr/>
        </p:nvPicPr>
        <p:blipFill>
          <a:blip r:embed="rId2"/>
          <a:stretch>
            <a:fillRect/>
          </a:stretch>
        </p:blipFill>
        <p:spPr>
          <a:xfrm>
            <a:off x="539552" y="620687"/>
            <a:ext cx="4769224" cy="1320053"/>
          </a:xfrm>
          <a:prstGeom prst="rect">
            <a:avLst/>
          </a:prstGeom>
        </p:spPr>
      </p:pic>
      <p:pic>
        <p:nvPicPr>
          <p:cNvPr id="5" name="Afbeelding 4"/>
          <p:cNvPicPr>
            <a:picLocks noChangeAspect="1"/>
          </p:cNvPicPr>
          <p:nvPr/>
        </p:nvPicPr>
        <p:blipFill>
          <a:blip r:embed="rId3"/>
          <a:stretch>
            <a:fillRect/>
          </a:stretch>
        </p:blipFill>
        <p:spPr>
          <a:xfrm>
            <a:off x="1763688" y="2636912"/>
            <a:ext cx="5088645" cy="3058601"/>
          </a:xfrm>
          <a:prstGeom prst="rect">
            <a:avLst/>
          </a:prstGeom>
        </p:spPr>
      </p:pic>
    </p:spTree>
    <p:extLst>
      <p:ext uri="{BB962C8B-B14F-4D97-AF65-F5344CB8AC3E}">
        <p14:creationId xmlns:p14="http://schemas.microsoft.com/office/powerpoint/2010/main" val="6234453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2"/>
          </p:nvPr>
        </p:nvSpPr>
        <p:spPr/>
        <p:txBody>
          <a:bodyPr/>
          <a:lstStyle/>
          <a:p>
            <a:pPr lvl="0"/>
            <a:fld id="{F4D7F500-96CA-4D6D-AF65-FF08E26D57D0}" type="slidenum">
              <a:rPr>
                <a:latin typeface="Calibri" panose="020F0502020204030204" pitchFamily="34" charset="0"/>
                <a:cs typeface="Calibri" panose="020F0502020204030204" pitchFamily="34" charset="0"/>
              </a:rPr>
              <a:t>7</a:t>
            </a:fld>
            <a:endParaRPr lang="en-US">
              <a:latin typeface="Calibri" panose="020F0502020204030204" pitchFamily="34" charset="0"/>
              <a:cs typeface="Calibri" panose="020F0502020204030204" pitchFamily="34" charset="0"/>
            </a:endParaRPr>
          </a:p>
        </p:txBody>
      </p:sp>
      <p:sp>
        <p:nvSpPr>
          <p:cNvPr id="2" name="Freeform 1"/>
          <p:cNvSpPr/>
          <p:nvPr/>
        </p:nvSpPr>
        <p:spPr>
          <a:xfrm>
            <a:off x="574560" y="384120"/>
            <a:ext cx="7712279" cy="129740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spAutoFit/>
          </a:bodyPr>
          <a:lstStyle/>
          <a:p>
            <a:pPr marL="360359" marR="0" lvl="0" indent="-360359" algn="l" rtl="0" hangingPunct="1">
              <a:lnSpc>
                <a:spcPct val="100000"/>
              </a:lnSpc>
              <a:spcBef>
                <a:spcPts val="1998"/>
              </a:spcBef>
              <a:spcAft>
                <a:spcPts val="0"/>
              </a:spcAft>
              <a:buNone/>
              <a:tabLst>
                <a:tab pos="360359" algn="l"/>
                <a:tab pos="1274759" algn="l"/>
                <a:tab pos="2189159" algn="l"/>
                <a:tab pos="3103558" algn="l"/>
                <a:tab pos="4017959" algn="l"/>
                <a:tab pos="4932359" algn="l"/>
                <a:tab pos="5846758" algn="l"/>
                <a:tab pos="6761158" algn="l"/>
                <a:tab pos="7675559" algn="l"/>
                <a:tab pos="8589959" algn="l"/>
                <a:tab pos="9504359" algn="l"/>
                <a:tab pos="10418759" algn="l"/>
              </a:tabLst>
            </a:pPr>
            <a:r>
              <a:rPr lang="en-US" sz="4000" b="1" i="0" u="none" strike="noStrike" baseline="0" dirty="0" err="1" smtClean="0">
                <a:ln>
                  <a:noFill/>
                </a:ln>
                <a:solidFill>
                  <a:srgbClr val="FF6600"/>
                </a:solidFill>
                <a:latin typeface="Calibri" panose="020F0502020204030204" pitchFamily="34" charset="0"/>
                <a:ea typeface="Arial" pitchFamily="2"/>
                <a:cs typeface="Calibri" panose="020F0502020204030204" pitchFamily="34" charset="0"/>
              </a:rPr>
              <a:t>Puntmutatie</a:t>
            </a:r>
            <a:r>
              <a:rPr lang="en-US" sz="4000" b="1" i="0" u="none" strike="noStrike" baseline="0" dirty="0" smtClean="0">
                <a:ln>
                  <a:noFill/>
                </a:ln>
                <a:solidFill>
                  <a:srgbClr val="FF6600"/>
                </a:solidFill>
                <a:latin typeface="Calibri" panose="020F0502020204030204" pitchFamily="34" charset="0"/>
                <a:ea typeface="Arial" pitchFamily="2"/>
                <a:cs typeface="Calibri" panose="020F0502020204030204" pitchFamily="34" charset="0"/>
              </a:rPr>
              <a:t>:</a:t>
            </a:r>
            <a:endParaRPr lang="en-US" sz="4000" b="1" i="0" u="none" strike="noStrike" baseline="0" dirty="0">
              <a:ln>
                <a:noFill/>
              </a:ln>
              <a:solidFill>
                <a:srgbClr val="FF6600"/>
              </a:solidFill>
              <a:latin typeface="Calibri" panose="020F0502020204030204" pitchFamily="34" charset="0"/>
              <a:ea typeface="Arial" pitchFamily="2"/>
              <a:cs typeface="Calibri" panose="020F0502020204030204" pitchFamily="34" charset="0"/>
            </a:endParaRPr>
          </a:p>
          <a:p>
            <a:pPr marL="0" marR="0" lvl="0" indent="0" algn="l" rtl="0" hangingPunct="1">
              <a:lnSpc>
                <a:spcPct val="100000"/>
              </a:lnSpc>
              <a:spcBef>
                <a:spcPts val="1749"/>
              </a:spcBef>
              <a:spcAft>
                <a:spcPts val="0"/>
              </a:spcAft>
              <a:buClr>
                <a:srgbClr val="000000"/>
              </a:buClr>
              <a:buSzPct val="10000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2400" b="0" i="0" u="sng" strike="noStrike" baseline="0" dirty="0" smtClean="0">
                <a:ln>
                  <a:noFill/>
                </a:ln>
                <a:latin typeface="Calibri" panose="020F0502020204030204" pitchFamily="34" charset="0"/>
                <a:ea typeface="Arial" pitchFamily="2"/>
                <a:cs typeface="Calibri" panose="020F0502020204030204" pitchFamily="34" charset="0"/>
              </a:rPr>
              <a:t>missense </a:t>
            </a:r>
            <a:r>
              <a:rPr lang="en-US" sz="2400" b="0" i="0" u="none" strike="noStrike" baseline="0" dirty="0">
                <a:ln>
                  <a:noFill/>
                </a:ln>
                <a:latin typeface="Calibri" panose="020F0502020204030204" pitchFamily="34" charset="0"/>
                <a:ea typeface="Arial" pitchFamily="2"/>
                <a:cs typeface="Calibri" panose="020F0502020204030204" pitchFamily="34" charset="0"/>
              </a:rPr>
              <a:t>- </a:t>
            </a:r>
            <a:r>
              <a:rPr lang="en-US" sz="2400" b="0" i="0" u="none" strike="noStrike" baseline="0" dirty="0" err="1" smtClean="0">
                <a:ln>
                  <a:noFill/>
                </a:ln>
                <a:latin typeface="Calibri" panose="020F0502020204030204" pitchFamily="34" charset="0"/>
                <a:ea typeface="Arial" pitchFamily="2"/>
                <a:cs typeface="Calibri" panose="020F0502020204030204" pitchFamily="34" charset="0"/>
              </a:rPr>
              <a:t>ander</a:t>
            </a:r>
            <a:r>
              <a:rPr lang="en-US" sz="2400" b="0" i="0" u="none" strike="noStrike" baseline="0" dirty="0" smtClean="0">
                <a:ln>
                  <a:noFill/>
                </a:ln>
                <a:latin typeface="Calibri" panose="020F0502020204030204" pitchFamily="34" charset="0"/>
                <a:ea typeface="Arial" pitchFamily="2"/>
                <a:cs typeface="Calibri" panose="020F0502020204030204" pitchFamily="34" charset="0"/>
              </a:rPr>
              <a:t> </a:t>
            </a:r>
            <a:r>
              <a:rPr lang="en-US" sz="2400" b="0" i="0" u="none" strike="noStrike" baseline="0" dirty="0" err="1" smtClean="0">
                <a:ln>
                  <a:noFill/>
                </a:ln>
                <a:latin typeface="Calibri" panose="020F0502020204030204" pitchFamily="34" charset="0"/>
                <a:ea typeface="Arial" pitchFamily="2"/>
                <a:cs typeface="Calibri" panose="020F0502020204030204" pitchFamily="34" charset="0"/>
              </a:rPr>
              <a:t>aminozuur</a:t>
            </a:r>
            <a:r>
              <a:rPr lang="en-US" sz="2400" b="0" i="0" u="none" strike="noStrike" baseline="0" dirty="0" smtClean="0">
                <a:ln>
                  <a:noFill/>
                </a:ln>
                <a:latin typeface="Calibri" panose="020F0502020204030204" pitchFamily="34" charset="0"/>
                <a:ea typeface="Arial" pitchFamily="2"/>
                <a:cs typeface="Calibri" panose="020F0502020204030204" pitchFamily="34" charset="0"/>
              </a:rPr>
              <a:t> </a:t>
            </a:r>
            <a:r>
              <a:rPr lang="en-US" sz="2400" b="0" i="0" u="none" strike="noStrike" baseline="0" dirty="0">
                <a:ln>
                  <a:noFill/>
                </a:ln>
                <a:latin typeface="Calibri" panose="020F0502020204030204" pitchFamily="34" charset="0"/>
                <a:ea typeface="Arial" pitchFamily="2"/>
                <a:cs typeface="Calibri" panose="020F0502020204030204" pitchFamily="34" charset="0"/>
              </a:rPr>
              <a:t>codon</a:t>
            </a:r>
          </a:p>
        </p:txBody>
      </p:sp>
      <p:pic>
        <p:nvPicPr>
          <p:cNvPr id="3" name="Picture 2"/>
          <p:cNvPicPr>
            <a:picLocks noChangeAspect="1"/>
          </p:cNvPicPr>
          <p:nvPr/>
        </p:nvPicPr>
        <p:blipFill>
          <a:blip r:embed="rId3">
            <a:lum/>
            <a:alphaModFix/>
          </a:blip>
          <a:srcRect/>
          <a:stretch>
            <a:fillRect/>
          </a:stretch>
        </p:blipFill>
        <p:spPr>
          <a:xfrm>
            <a:off x="3543480" y="1911350"/>
            <a:ext cx="5276520" cy="4572000"/>
          </a:xfrm>
          <a:prstGeom prst="rect">
            <a:avLst/>
          </a:prstGeom>
          <a:noFill/>
          <a:ln>
            <a:noFill/>
          </a:ln>
        </p:spPr>
      </p:pic>
      <p:sp>
        <p:nvSpPr>
          <p:cNvPr id="4" name="Freeform 3"/>
          <p:cNvSpPr/>
          <p:nvPr/>
        </p:nvSpPr>
        <p:spPr>
          <a:xfrm>
            <a:off x="530640" y="2255760"/>
            <a:ext cx="853417" cy="144873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2200" b="0" i="0" u="none" strike="noStrike" baseline="0" dirty="0">
                <a:ln>
                  <a:noFill/>
                </a:ln>
                <a:latin typeface="Calibri" panose="020F0502020204030204" pitchFamily="34" charset="0"/>
                <a:ea typeface="Arial" pitchFamily="2"/>
                <a:cs typeface="Calibri" panose="020F0502020204030204" pitchFamily="34" charset="0"/>
              </a:rPr>
              <a:t>U </a:t>
            </a:r>
            <a:r>
              <a:rPr lang="en-US" sz="2200" b="0" i="0" u="none" strike="noStrike" baseline="0" dirty="0" err="1">
                <a:ln>
                  <a:noFill/>
                </a:ln>
                <a:latin typeface="Calibri" panose="020F0502020204030204" pitchFamily="34" charset="0"/>
                <a:ea typeface="Arial" pitchFamily="2"/>
                <a:cs typeface="Calibri" panose="020F0502020204030204" pitchFamily="34" charset="0"/>
              </a:rPr>
              <a:t>U</a:t>
            </a:r>
            <a:r>
              <a:rPr lang="en-US" sz="2200" b="0" i="0" u="none" strike="noStrike" baseline="0" dirty="0">
                <a:ln>
                  <a:noFill/>
                </a:ln>
                <a:latin typeface="Calibri" panose="020F0502020204030204" pitchFamily="34" charset="0"/>
                <a:ea typeface="Arial" pitchFamily="2"/>
                <a:cs typeface="Calibri" panose="020F0502020204030204" pitchFamily="34" charset="0"/>
              </a:rPr>
              <a:t> </a:t>
            </a:r>
            <a:r>
              <a:rPr lang="en-US" sz="2200" b="0" i="0" u="none" strike="noStrike" baseline="0" dirty="0" err="1">
                <a:ln>
                  <a:noFill/>
                </a:ln>
                <a:latin typeface="Calibri" panose="020F0502020204030204" pitchFamily="34" charset="0"/>
                <a:ea typeface="Arial" pitchFamily="2"/>
                <a:cs typeface="Calibri" panose="020F0502020204030204" pitchFamily="34" charset="0"/>
              </a:rPr>
              <a:t>U</a:t>
            </a:r>
            <a:endParaRPr lang="en-US" sz="2200" b="0" i="0" u="none" strike="noStrike" baseline="0" dirty="0">
              <a:ln>
                <a:noFill/>
              </a:ln>
              <a:latin typeface="Calibri" panose="020F0502020204030204" pitchFamily="34" charset="0"/>
              <a:ea typeface="Arial" pitchFamily="2"/>
              <a:cs typeface="Calibri" panose="020F0502020204030204" pitchFamily="34" charset="0"/>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2200" b="0" i="0" u="none" strike="noStrike" baseline="0" dirty="0">
              <a:ln>
                <a:noFill/>
              </a:ln>
              <a:latin typeface="Calibri" panose="020F0502020204030204" pitchFamily="34" charset="0"/>
              <a:ea typeface="Arial" pitchFamily="2"/>
              <a:cs typeface="Calibri" panose="020F0502020204030204" pitchFamily="34" charset="0"/>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2200" b="0" i="0" u="none" strike="noStrike" baseline="0" dirty="0">
              <a:ln>
                <a:noFill/>
              </a:ln>
              <a:latin typeface="Calibri" panose="020F0502020204030204" pitchFamily="34" charset="0"/>
              <a:ea typeface="Arial" pitchFamily="2"/>
              <a:cs typeface="Calibri" panose="020F0502020204030204" pitchFamily="34" charset="0"/>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2200" b="0" i="0" u="none" strike="noStrike" baseline="0" dirty="0">
                <a:ln>
                  <a:noFill/>
                </a:ln>
                <a:latin typeface="Calibri" panose="020F0502020204030204" pitchFamily="34" charset="0"/>
                <a:ea typeface="Arial" pitchFamily="2"/>
                <a:cs typeface="Calibri" panose="020F0502020204030204" pitchFamily="34" charset="0"/>
              </a:rPr>
              <a:t>U </a:t>
            </a:r>
            <a:r>
              <a:rPr lang="en-US" sz="2200" b="0" i="0" u="none" strike="noStrike" baseline="0" dirty="0" err="1">
                <a:ln>
                  <a:noFill/>
                </a:ln>
                <a:latin typeface="Calibri" panose="020F0502020204030204" pitchFamily="34" charset="0"/>
                <a:ea typeface="Arial" pitchFamily="2"/>
                <a:cs typeface="Calibri" panose="020F0502020204030204" pitchFamily="34" charset="0"/>
              </a:rPr>
              <a:t>U</a:t>
            </a:r>
            <a:r>
              <a:rPr lang="en-US" sz="2200" b="0" i="0" u="none" strike="noStrike" baseline="0" dirty="0">
                <a:ln>
                  <a:noFill/>
                </a:ln>
                <a:latin typeface="Calibri" panose="020F0502020204030204" pitchFamily="34" charset="0"/>
                <a:ea typeface="Arial" pitchFamily="2"/>
                <a:cs typeface="Calibri" panose="020F0502020204030204" pitchFamily="34" charset="0"/>
              </a:rPr>
              <a:t> A</a:t>
            </a:r>
          </a:p>
        </p:txBody>
      </p:sp>
      <p:sp>
        <p:nvSpPr>
          <p:cNvPr id="5" name="Freeform 4"/>
          <p:cNvSpPr/>
          <p:nvPr/>
        </p:nvSpPr>
        <p:spPr>
          <a:xfrm>
            <a:off x="1847596" y="2255759"/>
            <a:ext cx="616172" cy="144873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2200" b="0" i="0" u="none" strike="noStrike" baseline="0" dirty="0" err="1">
                <a:ln>
                  <a:noFill/>
                </a:ln>
                <a:latin typeface="Calibri" panose="020F0502020204030204" pitchFamily="34" charset="0"/>
                <a:ea typeface="Arial" pitchFamily="2"/>
                <a:cs typeface="Calibri" panose="020F0502020204030204" pitchFamily="34" charset="0"/>
              </a:rPr>
              <a:t>Phe</a:t>
            </a:r>
            <a:endParaRPr lang="en-US" sz="2200" b="0" i="0" u="none" strike="noStrike" baseline="0" dirty="0">
              <a:ln>
                <a:noFill/>
              </a:ln>
              <a:latin typeface="Calibri" panose="020F0502020204030204" pitchFamily="34" charset="0"/>
              <a:ea typeface="Arial" pitchFamily="2"/>
              <a:cs typeface="Calibri" panose="020F0502020204030204" pitchFamily="34" charset="0"/>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2200" b="0" i="0" u="none" strike="noStrike" baseline="0" dirty="0">
              <a:ln>
                <a:noFill/>
              </a:ln>
              <a:latin typeface="Calibri" panose="020F0502020204030204" pitchFamily="34" charset="0"/>
              <a:ea typeface="Arial" pitchFamily="2"/>
              <a:cs typeface="Calibri" panose="020F0502020204030204" pitchFamily="34" charset="0"/>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2200" b="0" i="0" u="none" strike="noStrike" baseline="0" dirty="0">
              <a:ln>
                <a:noFill/>
              </a:ln>
              <a:latin typeface="Calibri" panose="020F0502020204030204" pitchFamily="34" charset="0"/>
              <a:ea typeface="Arial" pitchFamily="2"/>
              <a:cs typeface="Calibri" panose="020F0502020204030204" pitchFamily="34" charset="0"/>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2200" b="0" i="0" u="none" strike="noStrike" baseline="0" dirty="0" err="1">
                <a:ln>
                  <a:noFill/>
                </a:ln>
                <a:latin typeface="Calibri" panose="020F0502020204030204" pitchFamily="34" charset="0"/>
                <a:ea typeface="Arial" pitchFamily="2"/>
                <a:cs typeface="Calibri" panose="020F0502020204030204" pitchFamily="34" charset="0"/>
              </a:rPr>
              <a:t>Leu</a:t>
            </a:r>
            <a:endParaRPr lang="en-US" sz="2200" b="0" i="0" u="none" strike="noStrike" baseline="0" dirty="0">
              <a:ln>
                <a:noFill/>
              </a:ln>
              <a:latin typeface="Calibri" panose="020F0502020204030204" pitchFamily="34" charset="0"/>
              <a:ea typeface="Arial" pitchFamily="2"/>
              <a:cs typeface="Calibri" panose="020F0502020204030204" pitchFamily="34" charset="0"/>
            </a:endParaRPr>
          </a:p>
        </p:txBody>
      </p:sp>
      <p:sp>
        <p:nvSpPr>
          <p:cNvPr id="6" name="Straight Connector 5"/>
          <p:cNvSpPr/>
          <p:nvPr/>
        </p:nvSpPr>
        <p:spPr>
          <a:xfrm>
            <a:off x="1384057" y="2488575"/>
            <a:ext cx="414360" cy="0"/>
          </a:xfrm>
          <a:prstGeom prst="line">
            <a:avLst/>
          </a:prstGeom>
          <a:ln w="12700">
            <a:tailEnd type="arrow"/>
          </a:ln>
        </p:spPr>
        <p:style>
          <a:lnRef idx="1">
            <a:schemeClr val="dk1"/>
          </a:lnRef>
          <a:fillRef idx="0">
            <a:schemeClr val="dk1"/>
          </a:fillRef>
          <a:effectRef idx="0">
            <a:schemeClr val="dk1"/>
          </a:effectRef>
          <a:fontRef idx="minor">
            <a:schemeClr val="tx1"/>
          </a:fontRef>
        </p:style>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2200" b="0" i="0" u="none" strike="noStrike" baseline="0">
              <a:ln>
                <a:noFill/>
              </a:ln>
              <a:latin typeface="Calibri" panose="020F0502020204030204" pitchFamily="34" charset="0"/>
              <a:ea typeface="Arial" pitchFamily="2"/>
              <a:cs typeface="Calibri" panose="020F0502020204030204" pitchFamily="34" charset="0"/>
            </a:endParaRPr>
          </a:p>
        </p:txBody>
      </p:sp>
      <p:sp>
        <p:nvSpPr>
          <p:cNvPr id="7" name="Freeform 6"/>
          <p:cNvSpPr/>
          <p:nvPr/>
        </p:nvSpPr>
        <p:spPr>
          <a:xfrm>
            <a:off x="1065996" y="2267807"/>
            <a:ext cx="270652" cy="144873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8160">
            <a:solidFill>
              <a:srgbClr val="FF0000"/>
            </a:solidFill>
            <a:prstDash val="solid"/>
            <a:miter/>
          </a:ln>
        </p:spPr>
        <p:txBody>
          <a:bodyPr vert="horz" wrap="none" lIns="90000" tIns="46800" rIns="90000" bIns="46800" anchor="ctr"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2200" b="0" i="0" u="none" strike="noStrike" baseline="0">
              <a:ln>
                <a:noFill/>
              </a:ln>
              <a:solidFill>
                <a:srgbClr val="000000"/>
              </a:solidFill>
              <a:latin typeface="Calibri" panose="020F0502020204030204" pitchFamily="34" charset="0"/>
              <a:ea typeface="Arial" pitchFamily="2"/>
              <a:cs typeface="Calibri" panose="020F0502020204030204" pitchFamily="34" charset="0"/>
            </a:endParaRPr>
          </a:p>
        </p:txBody>
      </p:sp>
      <p:sp>
        <p:nvSpPr>
          <p:cNvPr id="9" name="Straight Connector 5"/>
          <p:cNvSpPr/>
          <p:nvPr/>
        </p:nvSpPr>
        <p:spPr>
          <a:xfrm>
            <a:off x="1384057" y="3483937"/>
            <a:ext cx="414360" cy="0"/>
          </a:xfrm>
          <a:prstGeom prst="line">
            <a:avLst/>
          </a:prstGeom>
          <a:ln w="12700">
            <a:tailEnd type="arrow"/>
          </a:ln>
        </p:spPr>
        <p:style>
          <a:lnRef idx="1">
            <a:schemeClr val="dk1"/>
          </a:lnRef>
          <a:fillRef idx="0">
            <a:schemeClr val="dk1"/>
          </a:fillRef>
          <a:effectRef idx="0">
            <a:schemeClr val="dk1"/>
          </a:effectRef>
          <a:fontRef idx="minor">
            <a:schemeClr val="tx1"/>
          </a:fontRef>
        </p:style>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2200" b="0" i="0" u="none" strike="noStrike" baseline="0">
              <a:ln>
                <a:noFill/>
              </a:ln>
              <a:latin typeface="Calibri" panose="020F0502020204030204" pitchFamily="34" charset="0"/>
              <a:ea typeface="Arial" pitchFamily="2"/>
              <a:cs typeface="Calibri" panose="020F0502020204030204" pitchFamily="34" charset="0"/>
            </a:endParaRPr>
          </a:p>
        </p:txBody>
      </p:sp>
      <p:sp>
        <p:nvSpPr>
          <p:cNvPr id="11" name="Afgeronde rechthoek 10"/>
          <p:cNvSpPr/>
          <p:nvPr/>
        </p:nvSpPr>
        <p:spPr>
          <a:xfrm>
            <a:off x="4143376" y="2488575"/>
            <a:ext cx="914400" cy="297488"/>
          </a:xfrm>
          <a:prstGeom prst="roundRect">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Afgeronde rechthoek 11"/>
          <p:cNvSpPr/>
          <p:nvPr/>
        </p:nvSpPr>
        <p:spPr>
          <a:xfrm>
            <a:off x="4143376" y="2927865"/>
            <a:ext cx="914400" cy="333206"/>
          </a:xfrm>
          <a:prstGeom prst="roundRect">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Draaiende pijl 12"/>
          <p:cNvSpPr/>
          <p:nvPr/>
        </p:nvSpPr>
        <p:spPr>
          <a:xfrm rot="6166274">
            <a:off x="4833057" y="2451572"/>
            <a:ext cx="521001" cy="846503"/>
          </a:xfrm>
          <a:prstGeom prst="circularArrow">
            <a:avLst>
              <a:gd name="adj1" fmla="val 3236"/>
              <a:gd name="adj2" fmla="val 888223"/>
              <a:gd name="adj3" fmla="val 19981051"/>
              <a:gd name="adj4" fmla="val 10076315"/>
              <a:gd name="adj5" fmla="val 697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Tree>
    <p:extLst>
      <p:ext uri="{BB962C8B-B14F-4D97-AF65-F5344CB8AC3E}">
        <p14:creationId xmlns:p14="http://schemas.microsoft.com/office/powerpoint/2010/main" val="3671052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txBox="1">
            <a:spLocks noChangeArrowheads="1"/>
          </p:cNvSpPr>
          <p:nvPr/>
        </p:nvSpPr>
        <p:spPr>
          <a:xfrm>
            <a:off x="231775" y="479425"/>
            <a:ext cx="8558213" cy="771525"/>
          </a:xfrm>
          <a:prstGeom prst="rect">
            <a:avLst/>
          </a:prstGeom>
        </p:spPr>
        <p:txBody>
          <a:bodyPr/>
          <a:lstStyle/>
          <a:p>
            <a:pPr algn="ctr">
              <a:defRPr/>
            </a:pPr>
            <a:r>
              <a:rPr lang="nl-NL" sz="3600" b="1" kern="0" dirty="0" err="1">
                <a:solidFill>
                  <a:srgbClr val="FF6600"/>
                </a:solidFill>
                <a:latin typeface="Calibri" pitchFamily="34" charset="0"/>
                <a:ea typeface="+mj-ea"/>
                <a:cs typeface="+mj-cs"/>
              </a:rPr>
              <a:t>Single-Gene</a:t>
            </a:r>
            <a:r>
              <a:rPr lang="nl-NL" sz="3600" b="1" kern="0" dirty="0">
                <a:solidFill>
                  <a:srgbClr val="FF6600"/>
                </a:solidFill>
                <a:latin typeface="Calibri" pitchFamily="34" charset="0"/>
                <a:ea typeface="+mj-ea"/>
                <a:cs typeface="+mj-cs"/>
              </a:rPr>
              <a:t> </a:t>
            </a:r>
            <a:r>
              <a:rPr lang="nl-NL" sz="3600" b="1" kern="0" dirty="0" err="1">
                <a:solidFill>
                  <a:srgbClr val="FF6600"/>
                </a:solidFill>
                <a:latin typeface="Calibri" pitchFamily="34" charset="0"/>
                <a:ea typeface="+mj-ea"/>
                <a:cs typeface="+mj-cs"/>
              </a:rPr>
              <a:t>mutation</a:t>
            </a:r>
            <a:r>
              <a:rPr lang="nl-NL" sz="3600" b="1" kern="0" dirty="0">
                <a:solidFill>
                  <a:srgbClr val="FF6600"/>
                </a:solidFill>
                <a:latin typeface="Calibri" pitchFamily="34" charset="0"/>
                <a:ea typeface="+mj-ea"/>
                <a:cs typeface="+mj-cs"/>
              </a:rPr>
              <a:t> </a:t>
            </a:r>
            <a:r>
              <a:rPr lang="nl-NL" sz="3600" b="1" kern="0" dirty="0">
                <a:solidFill>
                  <a:srgbClr val="FF6600"/>
                </a:solidFill>
                <a:latin typeface="Calibri" pitchFamily="34" charset="0"/>
                <a:ea typeface="+mj-ea"/>
                <a:cs typeface="+mj-cs"/>
                <a:sym typeface="Wingdings" pitchFamily="2" charset="2"/>
              </a:rPr>
              <a:t> </a:t>
            </a:r>
            <a:r>
              <a:rPr lang="nl-NL" sz="3600" b="1" kern="0" dirty="0" err="1">
                <a:solidFill>
                  <a:srgbClr val="FF6600"/>
                </a:solidFill>
                <a:latin typeface="Calibri" pitchFamily="34" charset="0"/>
                <a:ea typeface="+mj-ea"/>
                <a:cs typeface="+mj-cs"/>
                <a:sym typeface="Wingdings" pitchFamily="2" charset="2"/>
              </a:rPr>
              <a:t>Diseases</a:t>
            </a:r>
            <a:endParaRPr lang="nl-NL" sz="3600" b="1" kern="0" dirty="0">
              <a:solidFill>
                <a:srgbClr val="FF6600"/>
              </a:solidFill>
              <a:latin typeface="Calibri" pitchFamily="34" charset="0"/>
              <a:ea typeface="+mj-ea"/>
              <a:cs typeface="+mj-cs"/>
            </a:endParaRPr>
          </a:p>
        </p:txBody>
      </p:sp>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21" y="1761159"/>
            <a:ext cx="8817522" cy="2460112"/>
          </a:xfrm>
          <a:prstGeom prst="rect">
            <a:avLst/>
          </a:prstGeom>
        </p:spPr>
      </p:pic>
      <p:sp>
        <p:nvSpPr>
          <p:cNvPr id="5" name="Tekstvak 4"/>
          <p:cNvSpPr txBox="1"/>
          <p:nvPr/>
        </p:nvSpPr>
        <p:spPr>
          <a:xfrm>
            <a:off x="129021" y="2304789"/>
            <a:ext cx="1086004" cy="584775"/>
          </a:xfrm>
          <a:prstGeom prst="rect">
            <a:avLst/>
          </a:prstGeom>
          <a:solidFill>
            <a:schemeClr val="bg1"/>
          </a:solidFill>
        </p:spPr>
        <p:txBody>
          <a:bodyPr wrap="square" rtlCol="0">
            <a:spAutoFit/>
          </a:bodyPr>
          <a:lstStyle/>
          <a:p>
            <a:r>
              <a:rPr lang="nl-NL" sz="1600" dirty="0" smtClean="0"/>
              <a:t>?</a:t>
            </a:r>
          </a:p>
          <a:p>
            <a:r>
              <a:rPr lang="nl-NL" sz="1600" dirty="0" smtClean="0"/>
              <a:t>?</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txBox="1">
            <a:spLocks noChangeArrowheads="1"/>
          </p:cNvSpPr>
          <p:nvPr/>
        </p:nvSpPr>
        <p:spPr>
          <a:xfrm>
            <a:off x="231775" y="479425"/>
            <a:ext cx="8558213" cy="771525"/>
          </a:xfrm>
          <a:prstGeom prst="rect">
            <a:avLst/>
          </a:prstGeom>
        </p:spPr>
        <p:txBody>
          <a:bodyPr/>
          <a:lstStyle/>
          <a:p>
            <a:pPr algn="ctr">
              <a:defRPr/>
            </a:pPr>
            <a:r>
              <a:rPr lang="nl-NL" sz="3600" b="1" kern="0" dirty="0" err="1">
                <a:solidFill>
                  <a:srgbClr val="FF6600"/>
                </a:solidFill>
                <a:latin typeface="Calibri" pitchFamily="34" charset="0"/>
                <a:ea typeface="+mj-ea"/>
                <a:cs typeface="+mj-cs"/>
              </a:rPr>
              <a:t>Single-Gene</a:t>
            </a:r>
            <a:r>
              <a:rPr lang="nl-NL" sz="3600" b="1" kern="0" dirty="0">
                <a:solidFill>
                  <a:srgbClr val="FF6600"/>
                </a:solidFill>
                <a:latin typeface="Calibri" pitchFamily="34" charset="0"/>
                <a:ea typeface="+mj-ea"/>
                <a:cs typeface="+mj-cs"/>
              </a:rPr>
              <a:t> </a:t>
            </a:r>
            <a:r>
              <a:rPr lang="nl-NL" sz="3600" b="1" kern="0" dirty="0" err="1">
                <a:solidFill>
                  <a:srgbClr val="FF6600"/>
                </a:solidFill>
                <a:latin typeface="Calibri" pitchFamily="34" charset="0"/>
                <a:ea typeface="+mj-ea"/>
                <a:cs typeface="+mj-cs"/>
              </a:rPr>
              <a:t>mutation</a:t>
            </a:r>
            <a:r>
              <a:rPr lang="nl-NL" sz="3600" b="1" kern="0" dirty="0">
                <a:solidFill>
                  <a:srgbClr val="FF6600"/>
                </a:solidFill>
                <a:latin typeface="Calibri" pitchFamily="34" charset="0"/>
                <a:ea typeface="+mj-ea"/>
                <a:cs typeface="+mj-cs"/>
              </a:rPr>
              <a:t> </a:t>
            </a:r>
            <a:r>
              <a:rPr lang="nl-NL" sz="3600" b="1" kern="0" dirty="0">
                <a:solidFill>
                  <a:srgbClr val="FF6600"/>
                </a:solidFill>
                <a:latin typeface="Calibri" pitchFamily="34" charset="0"/>
                <a:ea typeface="+mj-ea"/>
                <a:cs typeface="+mj-cs"/>
                <a:sym typeface="Wingdings" pitchFamily="2" charset="2"/>
              </a:rPr>
              <a:t> </a:t>
            </a:r>
            <a:r>
              <a:rPr lang="nl-NL" sz="3600" b="1" kern="0" dirty="0" err="1">
                <a:solidFill>
                  <a:srgbClr val="FF6600"/>
                </a:solidFill>
                <a:latin typeface="Calibri" pitchFamily="34" charset="0"/>
                <a:ea typeface="+mj-ea"/>
                <a:cs typeface="+mj-cs"/>
                <a:sym typeface="Wingdings" pitchFamily="2" charset="2"/>
              </a:rPr>
              <a:t>Diseases</a:t>
            </a:r>
            <a:endParaRPr lang="nl-NL" sz="3600" b="1" kern="0" dirty="0">
              <a:solidFill>
                <a:srgbClr val="FF6600"/>
              </a:solidFill>
              <a:latin typeface="Calibri" pitchFamily="34" charset="0"/>
              <a:ea typeface="+mj-ea"/>
              <a:cs typeface="+mj-cs"/>
            </a:endParaRPr>
          </a:p>
        </p:txBody>
      </p:sp>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21" y="1761159"/>
            <a:ext cx="8817522" cy="2460112"/>
          </a:xfrm>
          <a:prstGeom prst="rect">
            <a:avLst/>
          </a:prstGeom>
        </p:spPr>
      </p:pic>
    </p:spTree>
    <p:extLst>
      <p:ext uri="{BB962C8B-B14F-4D97-AF65-F5344CB8AC3E}">
        <p14:creationId xmlns:p14="http://schemas.microsoft.com/office/powerpoint/2010/main" val="13608768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txBox="1">
            <a:spLocks noChangeArrowheads="1"/>
          </p:cNvSpPr>
          <p:nvPr/>
        </p:nvSpPr>
        <p:spPr>
          <a:xfrm>
            <a:off x="300038" y="174625"/>
            <a:ext cx="8558212" cy="771525"/>
          </a:xfrm>
          <a:prstGeom prst="rect">
            <a:avLst/>
          </a:prstGeom>
        </p:spPr>
        <p:txBody>
          <a:bodyPr/>
          <a:lstStyle/>
          <a:p>
            <a:pPr algn="ctr">
              <a:defRPr/>
            </a:pPr>
            <a:r>
              <a:rPr lang="nl-NL" sz="3600" b="1" kern="0" dirty="0">
                <a:solidFill>
                  <a:srgbClr val="FF6600"/>
                </a:solidFill>
                <a:latin typeface="Calibri" pitchFamily="34" charset="0"/>
                <a:ea typeface="+mj-ea"/>
                <a:cs typeface="+mj-cs"/>
              </a:rPr>
              <a:t>Ziekte van </a:t>
            </a:r>
            <a:r>
              <a:rPr lang="nl-NL" sz="3600" b="1" kern="0" dirty="0" err="1">
                <a:solidFill>
                  <a:srgbClr val="FF6600"/>
                </a:solidFill>
                <a:latin typeface="Calibri" pitchFamily="34" charset="0"/>
                <a:ea typeface="+mj-ea"/>
                <a:cs typeface="+mj-cs"/>
              </a:rPr>
              <a:t>Huntington</a:t>
            </a:r>
            <a:endParaRPr lang="nl-NL" sz="3600" b="1" kern="0" dirty="0">
              <a:solidFill>
                <a:srgbClr val="FF6600"/>
              </a:solidFill>
              <a:latin typeface="Calibri" pitchFamily="34" charset="0"/>
              <a:ea typeface="+mj-ea"/>
              <a:cs typeface="+mj-cs"/>
            </a:endParaRPr>
          </a:p>
        </p:txBody>
      </p:sp>
      <p:pic>
        <p:nvPicPr>
          <p:cNvPr id="46083" name="Picture 2" descr="http://prosensa.eu/img/huntington-diseas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78416"/>
            <a:ext cx="5238750"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4" descr="http://www.nist.gov/mml/biochemical/images/11MML010_huntingtons_disease_L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2263" y="3787966"/>
            <a:ext cx="3590925"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TextBox 5"/>
          <p:cNvSpPr txBox="1">
            <a:spLocks noChangeArrowheads="1"/>
          </p:cNvSpPr>
          <p:nvPr/>
        </p:nvSpPr>
        <p:spPr bwMode="auto">
          <a:xfrm>
            <a:off x="844550" y="1065213"/>
            <a:ext cx="7596188"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1950" indent="-3619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nl-NL" sz="2400">
                <a:latin typeface="Calibri" panose="020F0502020204030204" pitchFamily="34" charset="0"/>
              </a:rPr>
              <a:t>Neurodegeneratieve genetische aandoening</a:t>
            </a:r>
          </a:p>
          <a:p>
            <a:pPr eaLnBrk="1" hangingPunct="1">
              <a:buFont typeface="Arial" panose="020B0604020202020204" pitchFamily="34" charset="0"/>
              <a:buChar char="•"/>
            </a:pPr>
            <a:r>
              <a:rPr lang="nl-NL" altLang="nl-NL" sz="2400">
                <a:latin typeface="Calibri" panose="020F0502020204030204" pitchFamily="34" charset="0"/>
              </a:rPr>
              <a:t>Erft autosomaal </a:t>
            </a:r>
            <a:r>
              <a:rPr lang="en-US" altLang="nl-NL" sz="2400">
                <a:latin typeface="Calibri" panose="020F0502020204030204" pitchFamily="34" charset="0"/>
              </a:rPr>
              <a:t>(chr 4) </a:t>
            </a:r>
            <a:r>
              <a:rPr lang="nl-NL" altLang="nl-NL" sz="2400">
                <a:latin typeface="Calibri" panose="020F0502020204030204" pitchFamily="34" charset="0"/>
              </a:rPr>
              <a:t>dominant over</a:t>
            </a:r>
          </a:p>
          <a:p>
            <a:pPr eaLnBrk="1" hangingPunct="1">
              <a:buFont typeface="Arial" panose="020B0604020202020204" pitchFamily="34" charset="0"/>
              <a:buChar char="•"/>
            </a:pPr>
            <a:r>
              <a:rPr lang="nl-NL" altLang="nl-NL" sz="2400">
                <a:latin typeface="Calibri" panose="020F0502020204030204" pitchFamily="34" charset="0"/>
              </a:rPr>
              <a:t>Tast hersenen aan (onwillekeurige bewegingen, verstandelijke achteruitgang, psychische problemen)</a:t>
            </a:r>
          </a:p>
          <a:p>
            <a:pPr eaLnBrk="1" hangingPunct="1">
              <a:buFont typeface="Arial" panose="020B0604020202020204" pitchFamily="34" charset="0"/>
              <a:buChar char="•"/>
            </a:pPr>
            <a:r>
              <a:rPr lang="nl-NL" altLang="nl-NL" sz="2400">
                <a:latin typeface="Calibri" panose="020F0502020204030204" pitchFamily="34" charset="0"/>
              </a:rPr>
              <a:t>Eerste symptomen rond 40 jr, juveniele vorm ~15</a:t>
            </a:r>
          </a:p>
        </p:txBody>
      </p:sp>
      <p:sp>
        <p:nvSpPr>
          <p:cNvPr id="3" name="Rechthoek 2"/>
          <p:cNvSpPr/>
          <p:nvPr/>
        </p:nvSpPr>
        <p:spPr>
          <a:xfrm>
            <a:off x="500412" y="6150114"/>
            <a:ext cx="4572000" cy="215444"/>
          </a:xfrm>
          <a:prstGeom prst="rect">
            <a:avLst/>
          </a:prstGeom>
        </p:spPr>
        <p:txBody>
          <a:bodyPr>
            <a:spAutoFit/>
          </a:bodyPr>
          <a:lstStyle/>
          <a:p>
            <a:r>
              <a:rPr lang="nl-NL" sz="800" dirty="0"/>
              <a:t>http://biol1020-2012-1.blogspot.nl/2012/04/stem-cells-may-prove-to-be-possible.html</a:t>
            </a:r>
          </a:p>
        </p:txBody>
      </p:sp>
      <p:sp>
        <p:nvSpPr>
          <p:cNvPr id="4" name="Rechthoek 3"/>
          <p:cNvSpPr/>
          <p:nvPr/>
        </p:nvSpPr>
        <p:spPr>
          <a:xfrm>
            <a:off x="5650992" y="6150114"/>
            <a:ext cx="3207258" cy="338554"/>
          </a:xfrm>
          <a:prstGeom prst="rect">
            <a:avLst/>
          </a:prstGeom>
        </p:spPr>
        <p:txBody>
          <a:bodyPr wrap="square">
            <a:spAutoFit/>
          </a:bodyPr>
          <a:lstStyle/>
          <a:p>
            <a:r>
              <a:rPr lang="nl-NL" sz="800" dirty="0"/>
              <a:t>https://www.nist.gov/news-events/news/2011/04/new-nist-srm-helps-improve-diagnosis-huntingtons-disease</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Afbeeldingsresultaat voor huntingtin prote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891" y="946150"/>
            <a:ext cx="6608190" cy="459645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1"/>
          <p:cNvSpPr/>
          <p:nvPr/>
        </p:nvSpPr>
        <p:spPr>
          <a:xfrm>
            <a:off x="1055803" y="5542600"/>
            <a:ext cx="7532014" cy="1200329"/>
          </a:xfrm>
          <a:prstGeom prst="rect">
            <a:avLst/>
          </a:prstGeom>
        </p:spPr>
        <p:txBody>
          <a:bodyPr wrap="square">
            <a:spAutoFit/>
          </a:bodyPr>
          <a:lstStyle/>
          <a:p>
            <a:pPr marL="342900" indent="-342900">
              <a:buFont typeface="+mj-lt"/>
              <a:buAutoNum type="alphaLcParenR"/>
            </a:pPr>
            <a:r>
              <a:rPr lang="en-US" dirty="0" smtClean="0">
                <a:latin typeface="Calibri" panose="020F0502020204030204" pitchFamily="34" charset="0"/>
                <a:cs typeface="Calibri" panose="020F0502020204030204" pitchFamily="34" charset="0"/>
              </a:rPr>
              <a:t>normal </a:t>
            </a:r>
            <a:r>
              <a:rPr lang="en-US" dirty="0">
                <a:latin typeface="Calibri" panose="020F0502020204030204" pitchFamily="34" charset="0"/>
                <a:cs typeface="Calibri" panose="020F0502020204030204" pitchFamily="34" charset="0"/>
              </a:rPr>
              <a:t>huntingtin (</a:t>
            </a:r>
            <a:r>
              <a:rPr lang="en-US" dirty="0" err="1">
                <a:latin typeface="Calibri" panose="020F0502020204030204" pitchFamily="34" charset="0"/>
                <a:cs typeface="Calibri" panose="020F0502020204030204" pitchFamily="34" charset="0"/>
              </a:rPr>
              <a:t>Htt</a:t>
            </a:r>
            <a:r>
              <a:rPr lang="en-US" dirty="0">
                <a:latin typeface="Calibri" panose="020F0502020204030204" pitchFamily="34" charset="0"/>
                <a:cs typeface="Calibri" panose="020F0502020204030204" pitchFamily="34" charset="0"/>
              </a:rPr>
              <a:t>) binding Hip1, modulating endocytosis.  </a:t>
            </a:r>
            <a:endParaRPr lang="en-US" dirty="0" smtClean="0">
              <a:latin typeface="Calibri" panose="020F0502020204030204" pitchFamily="34" charset="0"/>
              <a:cs typeface="Calibri" panose="020F0502020204030204" pitchFamily="34" charset="0"/>
            </a:endParaRPr>
          </a:p>
          <a:p>
            <a:pPr marL="342900" indent="-342900">
              <a:buFont typeface="+mj-lt"/>
              <a:buAutoNum type="alphaLcParenR"/>
            </a:pPr>
            <a:r>
              <a:rPr lang="en-US" dirty="0" smtClean="0">
                <a:latin typeface="Calibri" panose="020F0502020204030204" pitchFamily="34" charset="0"/>
                <a:cs typeface="Calibri" panose="020F0502020204030204" pitchFamily="34" charset="0"/>
              </a:rPr>
              <a:t>mutated </a:t>
            </a:r>
            <a:r>
              <a:rPr lang="en-US" dirty="0" err="1">
                <a:latin typeface="Calibri" panose="020F0502020204030204" pitchFamily="34" charset="0"/>
                <a:cs typeface="Calibri" panose="020F0502020204030204" pitchFamily="34" charset="0"/>
              </a:rPr>
              <a:t>Htt</a:t>
            </a:r>
            <a:r>
              <a:rPr lang="en-US" dirty="0">
                <a:latin typeface="Calibri" panose="020F0502020204030204" pitchFamily="34" charset="0"/>
                <a:cs typeface="Calibri" panose="020F0502020204030204" pitchFamily="34" charset="0"/>
              </a:rPr>
              <a:t>, which is cleaved by a complex formed by Hip1 and </a:t>
            </a:r>
            <a:r>
              <a:rPr lang="en-US" dirty="0" err="1">
                <a:latin typeface="Calibri" panose="020F0502020204030204" pitchFamily="34" charset="0"/>
                <a:cs typeface="Calibri" panose="020F0502020204030204" pitchFamily="34" charset="0"/>
              </a:rPr>
              <a:t>Hippi</a:t>
            </a:r>
            <a:r>
              <a:rPr lang="en-US" dirty="0">
                <a:latin typeface="Calibri" panose="020F0502020204030204" pitchFamily="34" charset="0"/>
                <a:cs typeface="Calibri" panose="020F0502020204030204" pitchFamily="34" charset="0"/>
              </a:rPr>
              <a:t>, forming an aggregate which eventually leads to apoptosis.  </a:t>
            </a:r>
            <a:br>
              <a:rPr lang="en-US" dirty="0">
                <a:latin typeface="Calibri" panose="020F0502020204030204" pitchFamily="34" charset="0"/>
                <a:cs typeface="Calibri" panose="020F0502020204030204" pitchFamily="34" charset="0"/>
              </a:rPr>
            </a:br>
            <a:endParaRPr lang="nl-NL" dirty="0">
              <a:latin typeface="Calibri" panose="020F0502020204030204" pitchFamily="34" charset="0"/>
              <a:cs typeface="Calibri" panose="020F0502020204030204" pitchFamily="34" charset="0"/>
            </a:endParaRPr>
          </a:p>
        </p:txBody>
      </p:sp>
      <p:sp>
        <p:nvSpPr>
          <p:cNvPr id="3" name="Rechthoek 2"/>
          <p:cNvSpPr/>
          <p:nvPr/>
        </p:nvSpPr>
        <p:spPr>
          <a:xfrm>
            <a:off x="6600162" y="6581001"/>
            <a:ext cx="1774845" cy="215444"/>
          </a:xfrm>
          <a:prstGeom prst="rect">
            <a:avLst/>
          </a:prstGeom>
        </p:spPr>
        <p:txBody>
          <a:bodyPr wrap="none">
            <a:spAutoFit/>
          </a:bodyPr>
          <a:lstStyle/>
          <a:p>
            <a:r>
              <a:rPr lang="nl-NL" sz="800" dirty="0">
                <a:latin typeface="Calibri" panose="020F0502020204030204" pitchFamily="34" charset="0"/>
                <a:cs typeface="Calibri" panose="020F0502020204030204" pitchFamily="34" charset="0"/>
              </a:rPr>
              <a:t>http://nickelsgen677s09.weebly.com/</a:t>
            </a:r>
          </a:p>
        </p:txBody>
      </p:sp>
      <p:sp>
        <p:nvSpPr>
          <p:cNvPr id="5" name="Rectangle 6"/>
          <p:cNvSpPr txBox="1">
            <a:spLocks noChangeArrowheads="1"/>
          </p:cNvSpPr>
          <p:nvPr/>
        </p:nvSpPr>
        <p:spPr>
          <a:xfrm>
            <a:off x="300038" y="174625"/>
            <a:ext cx="8558212" cy="771525"/>
          </a:xfrm>
          <a:prstGeom prst="rect">
            <a:avLst/>
          </a:prstGeom>
        </p:spPr>
        <p:txBody>
          <a:bodyPr/>
          <a:lstStyle/>
          <a:p>
            <a:pPr algn="ctr">
              <a:defRPr/>
            </a:pPr>
            <a:r>
              <a:rPr lang="nl-NL" sz="3600" b="1" kern="0" dirty="0">
                <a:solidFill>
                  <a:srgbClr val="FF6600"/>
                </a:solidFill>
                <a:latin typeface="Calibri" pitchFamily="34" charset="0"/>
                <a:ea typeface="+mj-ea"/>
                <a:cs typeface="+mj-cs"/>
              </a:rPr>
              <a:t>Ziekte van </a:t>
            </a:r>
            <a:r>
              <a:rPr lang="nl-NL" sz="3600" b="1" kern="0" dirty="0" err="1">
                <a:solidFill>
                  <a:srgbClr val="FF6600"/>
                </a:solidFill>
                <a:latin typeface="Calibri" pitchFamily="34" charset="0"/>
                <a:ea typeface="+mj-ea"/>
                <a:cs typeface="+mj-cs"/>
              </a:rPr>
              <a:t>Huntington</a:t>
            </a:r>
            <a:endParaRPr lang="nl-NL" sz="3600" b="1" kern="0" dirty="0">
              <a:solidFill>
                <a:srgbClr val="FF6600"/>
              </a:solidFill>
              <a:latin typeface="Calibri" pitchFamily="34" charset="0"/>
              <a:ea typeface="+mj-ea"/>
              <a:cs typeface="+mj-cs"/>
            </a:endParaRPr>
          </a:p>
        </p:txBody>
      </p:sp>
    </p:spTree>
    <p:extLst>
      <p:ext uri="{BB962C8B-B14F-4D97-AF65-F5344CB8AC3E}">
        <p14:creationId xmlns:p14="http://schemas.microsoft.com/office/powerpoint/2010/main" val="31914265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2"/>
          </p:nvPr>
        </p:nvSpPr>
        <p:spPr/>
        <p:txBody>
          <a:bodyPr/>
          <a:lstStyle/>
          <a:p>
            <a:pPr lvl="0"/>
            <a:fld id="{9C2E6A6C-05D1-4AE8-A75D-1CC7EB7BCB2C}" type="slidenum">
              <a:rPr>
                <a:latin typeface="Calibri" panose="020F0502020204030204" pitchFamily="34" charset="0"/>
                <a:cs typeface="Calibri" panose="020F0502020204030204" pitchFamily="34" charset="0"/>
              </a:rPr>
              <a:t>8</a:t>
            </a:fld>
            <a:endParaRPr lang="en-US">
              <a:latin typeface="Calibri" panose="020F0502020204030204" pitchFamily="34" charset="0"/>
              <a:cs typeface="Calibri" panose="020F0502020204030204" pitchFamily="34" charset="0"/>
            </a:endParaRPr>
          </a:p>
        </p:txBody>
      </p:sp>
      <p:sp>
        <p:nvSpPr>
          <p:cNvPr id="2" name="Freeform 1"/>
          <p:cNvSpPr/>
          <p:nvPr/>
        </p:nvSpPr>
        <p:spPr>
          <a:xfrm>
            <a:off x="574560" y="384120"/>
            <a:ext cx="7712279" cy="129740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spAutoFit/>
          </a:bodyPr>
          <a:lstStyle/>
          <a:p>
            <a:pPr marL="360359" marR="0" lvl="0" indent="-360359" algn="l" rtl="0" hangingPunct="1">
              <a:lnSpc>
                <a:spcPct val="100000"/>
              </a:lnSpc>
              <a:spcBef>
                <a:spcPts val="1998"/>
              </a:spcBef>
              <a:spcAft>
                <a:spcPts val="0"/>
              </a:spcAft>
              <a:buNone/>
              <a:tabLst>
                <a:tab pos="360359" algn="l"/>
                <a:tab pos="1274759" algn="l"/>
                <a:tab pos="2189159" algn="l"/>
                <a:tab pos="3103558" algn="l"/>
                <a:tab pos="4017959" algn="l"/>
                <a:tab pos="4932359" algn="l"/>
                <a:tab pos="5846758" algn="l"/>
                <a:tab pos="6761158" algn="l"/>
                <a:tab pos="7675559" algn="l"/>
                <a:tab pos="8589959" algn="l"/>
                <a:tab pos="9504359" algn="l"/>
                <a:tab pos="10418759" algn="l"/>
              </a:tabLst>
            </a:pPr>
            <a:r>
              <a:rPr lang="en-US" sz="4000" b="1" i="0" u="none" strike="noStrike" baseline="0" dirty="0" err="1" smtClean="0">
                <a:ln>
                  <a:noFill/>
                </a:ln>
                <a:solidFill>
                  <a:srgbClr val="FF6600"/>
                </a:solidFill>
                <a:latin typeface="Calibri" panose="020F0502020204030204" pitchFamily="34" charset="0"/>
                <a:ea typeface="Arial" pitchFamily="2"/>
                <a:cs typeface="Calibri" panose="020F0502020204030204" pitchFamily="34" charset="0"/>
              </a:rPr>
              <a:t>Puntmutatie</a:t>
            </a:r>
            <a:r>
              <a:rPr lang="en-US" sz="4000" b="1" i="0" u="none" strike="noStrike" baseline="0" dirty="0" smtClean="0">
                <a:ln>
                  <a:noFill/>
                </a:ln>
                <a:solidFill>
                  <a:srgbClr val="FF6600"/>
                </a:solidFill>
                <a:latin typeface="Calibri" panose="020F0502020204030204" pitchFamily="34" charset="0"/>
                <a:ea typeface="Arial" pitchFamily="2"/>
                <a:cs typeface="Calibri" panose="020F0502020204030204" pitchFamily="34" charset="0"/>
              </a:rPr>
              <a:t>:</a:t>
            </a:r>
            <a:endParaRPr lang="en-US" sz="4000" b="1" i="0" u="none" strike="noStrike" baseline="0" dirty="0">
              <a:ln>
                <a:noFill/>
              </a:ln>
              <a:solidFill>
                <a:srgbClr val="FF6600"/>
              </a:solidFill>
              <a:latin typeface="Calibri" panose="020F0502020204030204" pitchFamily="34" charset="0"/>
              <a:ea typeface="Arial" pitchFamily="2"/>
              <a:cs typeface="Calibri" panose="020F0502020204030204" pitchFamily="34" charset="0"/>
            </a:endParaRPr>
          </a:p>
          <a:p>
            <a:pPr marL="0" marR="0" lvl="0" indent="0" algn="l" rtl="0" hangingPunct="1">
              <a:lnSpc>
                <a:spcPct val="100000"/>
              </a:lnSpc>
              <a:spcBef>
                <a:spcPts val="1749"/>
              </a:spcBef>
              <a:spcAft>
                <a:spcPts val="0"/>
              </a:spcAft>
              <a:buClr>
                <a:srgbClr val="000000"/>
              </a:buClr>
              <a:buSzPct val="10000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2400" b="0" i="0" u="sng" strike="noStrike" baseline="0" dirty="0" smtClean="0">
                <a:ln>
                  <a:noFill/>
                </a:ln>
                <a:latin typeface="Calibri" panose="020F0502020204030204" pitchFamily="34" charset="0"/>
                <a:ea typeface="Arial" pitchFamily="2"/>
                <a:cs typeface="Calibri" panose="020F0502020204030204" pitchFamily="34" charset="0"/>
              </a:rPr>
              <a:t>nonsense </a:t>
            </a:r>
            <a:r>
              <a:rPr lang="en-US" sz="2400" b="0" i="0" u="none" strike="noStrike" baseline="0" dirty="0">
                <a:ln>
                  <a:noFill/>
                </a:ln>
                <a:latin typeface="Calibri" panose="020F0502020204030204" pitchFamily="34" charset="0"/>
                <a:ea typeface="Arial" pitchFamily="2"/>
                <a:cs typeface="Calibri" panose="020F0502020204030204" pitchFamily="34" charset="0"/>
              </a:rPr>
              <a:t>– </a:t>
            </a:r>
            <a:r>
              <a:rPr lang="en-US" sz="2400" b="0" i="0" u="none" strike="noStrike" baseline="0" dirty="0" err="1" smtClean="0">
                <a:ln>
                  <a:noFill/>
                </a:ln>
                <a:latin typeface="Calibri" panose="020F0502020204030204" pitchFamily="34" charset="0"/>
                <a:ea typeface="Arial" pitchFamily="2"/>
                <a:cs typeface="Calibri" panose="020F0502020204030204" pitchFamily="34" charset="0"/>
              </a:rPr>
              <a:t>aminozuur</a:t>
            </a:r>
            <a:r>
              <a:rPr lang="en-US" sz="2400" b="0" i="0" u="none" strike="noStrike" baseline="0" dirty="0" smtClean="0">
                <a:ln>
                  <a:noFill/>
                </a:ln>
                <a:latin typeface="Calibri" panose="020F0502020204030204" pitchFamily="34" charset="0"/>
                <a:ea typeface="Arial" pitchFamily="2"/>
                <a:cs typeface="Calibri" panose="020F0502020204030204" pitchFamily="34" charset="0"/>
              </a:rPr>
              <a:t> codon </a:t>
            </a:r>
            <a:r>
              <a:rPr lang="en-US" sz="2400" b="0" i="0" u="none" strike="noStrike" baseline="0" dirty="0" err="1" smtClean="0">
                <a:ln>
                  <a:noFill/>
                </a:ln>
                <a:latin typeface="Calibri" panose="020F0502020204030204" pitchFamily="34" charset="0"/>
                <a:ea typeface="Arial" pitchFamily="2"/>
                <a:cs typeface="Calibri" panose="020F0502020204030204" pitchFamily="34" charset="0"/>
              </a:rPr>
              <a:t>verandert</a:t>
            </a:r>
            <a:r>
              <a:rPr lang="en-US" sz="2400" b="0" i="0" u="none" strike="noStrike" baseline="0" dirty="0" smtClean="0">
                <a:ln>
                  <a:noFill/>
                </a:ln>
                <a:latin typeface="Calibri" panose="020F0502020204030204" pitchFamily="34" charset="0"/>
                <a:ea typeface="Arial" pitchFamily="2"/>
                <a:cs typeface="Calibri" panose="020F0502020204030204" pitchFamily="34" charset="0"/>
              </a:rPr>
              <a:t> in </a:t>
            </a:r>
            <a:r>
              <a:rPr lang="en-US" sz="2400" b="0" i="0" u="none" strike="noStrike" baseline="0" dirty="0" err="1" smtClean="0">
                <a:ln>
                  <a:noFill/>
                </a:ln>
                <a:latin typeface="Calibri" panose="020F0502020204030204" pitchFamily="34" charset="0"/>
                <a:ea typeface="Arial" pitchFamily="2"/>
                <a:cs typeface="Calibri" panose="020F0502020204030204" pitchFamily="34" charset="0"/>
              </a:rPr>
              <a:t>een</a:t>
            </a:r>
            <a:r>
              <a:rPr lang="en-US" sz="2400" b="0" i="0" u="none" strike="noStrike" baseline="0" dirty="0" smtClean="0">
                <a:ln>
                  <a:noFill/>
                </a:ln>
                <a:latin typeface="Calibri" panose="020F0502020204030204" pitchFamily="34" charset="0"/>
                <a:ea typeface="Arial" pitchFamily="2"/>
                <a:cs typeface="Calibri" panose="020F0502020204030204" pitchFamily="34" charset="0"/>
              </a:rPr>
              <a:t> stop-codon</a:t>
            </a:r>
            <a:endParaRPr lang="en-US" sz="2400" b="0" i="0" u="none" strike="noStrike" baseline="0" dirty="0">
              <a:ln>
                <a:noFill/>
              </a:ln>
              <a:latin typeface="Calibri" panose="020F0502020204030204" pitchFamily="34" charset="0"/>
              <a:ea typeface="Arial" pitchFamily="2"/>
              <a:cs typeface="Calibri" panose="020F0502020204030204" pitchFamily="34" charset="0"/>
            </a:endParaRPr>
          </a:p>
        </p:txBody>
      </p:sp>
      <p:pic>
        <p:nvPicPr>
          <p:cNvPr id="3" name="Picture 2"/>
          <p:cNvPicPr>
            <a:picLocks noChangeAspect="1"/>
          </p:cNvPicPr>
          <p:nvPr/>
        </p:nvPicPr>
        <p:blipFill>
          <a:blip r:embed="rId3">
            <a:lum/>
            <a:alphaModFix/>
          </a:blip>
          <a:srcRect/>
          <a:stretch>
            <a:fillRect/>
          </a:stretch>
        </p:blipFill>
        <p:spPr>
          <a:xfrm>
            <a:off x="3529192" y="1911350"/>
            <a:ext cx="5276520" cy="4572000"/>
          </a:xfrm>
          <a:prstGeom prst="rect">
            <a:avLst/>
          </a:prstGeom>
          <a:noFill/>
          <a:ln>
            <a:noFill/>
          </a:ln>
        </p:spPr>
      </p:pic>
      <p:sp>
        <p:nvSpPr>
          <p:cNvPr id="4" name="Freeform 3"/>
          <p:cNvSpPr/>
          <p:nvPr/>
        </p:nvSpPr>
        <p:spPr>
          <a:xfrm>
            <a:off x="542880" y="2255760"/>
            <a:ext cx="835783" cy="144873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2200" b="0" i="0" u="none" strike="noStrike" baseline="0" dirty="0">
                <a:ln>
                  <a:noFill/>
                </a:ln>
                <a:latin typeface="Calibri" panose="020F0502020204030204" pitchFamily="34" charset="0"/>
                <a:ea typeface="Arial" pitchFamily="2"/>
                <a:cs typeface="Calibri" panose="020F0502020204030204" pitchFamily="34" charset="0"/>
              </a:rPr>
              <a:t>U A U</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2200" b="0" i="0" u="none" strike="noStrike" baseline="0" dirty="0">
              <a:ln>
                <a:noFill/>
              </a:ln>
              <a:latin typeface="Calibri" panose="020F0502020204030204" pitchFamily="34" charset="0"/>
              <a:ea typeface="Arial" pitchFamily="2"/>
              <a:cs typeface="Calibri" panose="020F0502020204030204" pitchFamily="34" charset="0"/>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2200" b="0" i="0" u="none" strike="noStrike" baseline="0" dirty="0">
              <a:ln>
                <a:noFill/>
              </a:ln>
              <a:latin typeface="Calibri" panose="020F0502020204030204" pitchFamily="34" charset="0"/>
              <a:ea typeface="Arial" pitchFamily="2"/>
              <a:cs typeface="Calibri" panose="020F0502020204030204" pitchFamily="34" charset="0"/>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2200" b="0" i="0" u="none" strike="noStrike" baseline="0" dirty="0">
                <a:ln>
                  <a:noFill/>
                </a:ln>
                <a:latin typeface="Calibri" panose="020F0502020204030204" pitchFamily="34" charset="0"/>
                <a:ea typeface="Arial" pitchFamily="2"/>
                <a:cs typeface="Calibri" panose="020F0502020204030204" pitchFamily="34" charset="0"/>
              </a:rPr>
              <a:t>U A </a:t>
            </a:r>
            <a:r>
              <a:rPr lang="en-US" sz="2200" b="0" i="0" u="none" strike="noStrike" baseline="0" dirty="0" err="1">
                <a:ln>
                  <a:noFill/>
                </a:ln>
                <a:latin typeface="Calibri" panose="020F0502020204030204" pitchFamily="34" charset="0"/>
                <a:ea typeface="Arial" pitchFamily="2"/>
                <a:cs typeface="Calibri" panose="020F0502020204030204" pitchFamily="34" charset="0"/>
              </a:rPr>
              <a:t>A</a:t>
            </a:r>
            <a:endParaRPr lang="en-US" sz="2200" b="0" i="0" u="none" strike="noStrike" baseline="0" dirty="0">
              <a:ln>
                <a:noFill/>
              </a:ln>
              <a:latin typeface="Calibri" panose="020F0502020204030204" pitchFamily="34" charset="0"/>
              <a:ea typeface="Arial" pitchFamily="2"/>
              <a:cs typeface="Calibri" panose="020F0502020204030204" pitchFamily="34" charset="0"/>
            </a:endParaRPr>
          </a:p>
        </p:txBody>
      </p:sp>
      <p:sp>
        <p:nvSpPr>
          <p:cNvPr id="5" name="Freeform 4"/>
          <p:cNvSpPr/>
          <p:nvPr/>
        </p:nvSpPr>
        <p:spPr>
          <a:xfrm>
            <a:off x="1823263" y="2271835"/>
            <a:ext cx="699977" cy="144873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2200" b="0" i="0" u="none" strike="noStrike" baseline="0" dirty="0">
                <a:ln>
                  <a:noFill/>
                </a:ln>
                <a:latin typeface="Calibri" panose="020F0502020204030204" pitchFamily="34" charset="0"/>
                <a:ea typeface="Arial" pitchFamily="2"/>
                <a:cs typeface="Calibri" panose="020F0502020204030204" pitchFamily="34" charset="0"/>
              </a:rPr>
              <a:t>Tyr</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2200" b="0" i="0" u="none" strike="noStrike" baseline="0" dirty="0">
              <a:ln>
                <a:noFill/>
              </a:ln>
              <a:latin typeface="Calibri" panose="020F0502020204030204" pitchFamily="34" charset="0"/>
              <a:ea typeface="Arial" pitchFamily="2"/>
              <a:cs typeface="Calibri" panose="020F0502020204030204" pitchFamily="34" charset="0"/>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2200" b="0" i="0" u="none" strike="noStrike" baseline="0" dirty="0">
              <a:ln>
                <a:noFill/>
              </a:ln>
              <a:latin typeface="Calibri" panose="020F0502020204030204" pitchFamily="34" charset="0"/>
              <a:ea typeface="Arial" pitchFamily="2"/>
              <a:cs typeface="Calibri" panose="020F0502020204030204" pitchFamily="34" charset="0"/>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2200" b="0" i="0" u="none" strike="noStrike" baseline="0" dirty="0">
                <a:ln>
                  <a:noFill/>
                </a:ln>
                <a:latin typeface="Calibri" panose="020F0502020204030204" pitchFamily="34" charset="0"/>
                <a:ea typeface="Arial" pitchFamily="2"/>
                <a:cs typeface="Calibri" panose="020F0502020204030204" pitchFamily="34" charset="0"/>
              </a:rPr>
              <a:t>Stop</a:t>
            </a:r>
          </a:p>
        </p:txBody>
      </p:sp>
      <p:sp>
        <p:nvSpPr>
          <p:cNvPr id="6" name="Straight Connector 5"/>
          <p:cNvSpPr/>
          <p:nvPr/>
        </p:nvSpPr>
        <p:spPr>
          <a:xfrm>
            <a:off x="1378663" y="2499037"/>
            <a:ext cx="414360" cy="0"/>
          </a:xfrm>
          <a:prstGeom prst="line">
            <a:avLst/>
          </a:prstGeom>
          <a:noFill/>
          <a:ln w="12700">
            <a:solidFill>
              <a:schemeClr val="tx1"/>
            </a:solidFill>
            <a:prstDash val="solid"/>
            <a:miter/>
            <a:tailEnd type="arrow"/>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latin typeface="Calibri" panose="020F0502020204030204" pitchFamily="34" charset="0"/>
              <a:ea typeface="Arial" pitchFamily="2"/>
              <a:cs typeface="Calibri" panose="020F0502020204030204" pitchFamily="34" charset="0"/>
            </a:endParaRPr>
          </a:p>
        </p:txBody>
      </p:sp>
      <p:sp>
        <p:nvSpPr>
          <p:cNvPr id="7" name="Freeform 6"/>
          <p:cNvSpPr/>
          <p:nvPr/>
        </p:nvSpPr>
        <p:spPr>
          <a:xfrm>
            <a:off x="1061143" y="2255759"/>
            <a:ext cx="243857" cy="148221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8160">
            <a:solidFill>
              <a:srgbClr val="FF0000"/>
            </a:solidFill>
            <a:prstDash val="solid"/>
            <a:miter/>
          </a:ln>
        </p:spPr>
        <p:txBody>
          <a:bodyPr vert="horz" wrap="none" lIns="90000" tIns="46800" rIns="90000" bIns="46800" anchor="ctr"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latin typeface="Calibri" panose="020F0502020204030204" pitchFamily="34" charset="0"/>
              <a:ea typeface="Arial" pitchFamily="2"/>
              <a:cs typeface="Calibri" panose="020F0502020204030204" pitchFamily="34" charset="0"/>
            </a:endParaRPr>
          </a:p>
        </p:txBody>
      </p:sp>
      <p:sp>
        <p:nvSpPr>
          <p:cNvPr id="9" name="Straight Connector 5"/>
          <p:cNvSpPr/>
          <p:nvPr/>
        </p:nvSpPr>
        <p:spPr>
          <a:xfrm>
            <a:off x="1378663" y="3501543"/>
            <a:ext cx="414360" cy="0"/>
          </a:xfrm>
          <a:prstGeom prst="line">
            <a:avLst/>
          </a:prstGeom>
          <a:noFill/>
          <a:ln w="12700">
            <a:solidFill>
              <a:schemeClr val="tx1"/>
            </a:solidFill>
            <a:prstDash val="solid"/>
            <a:miter/>
            <a:tailEnd type="arrow"/>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latin typeface="Calibri" panose="020F0502020204030204" pitchFamily="34" charset="0"/>
              <a:ea typeface="Arial" pitchFamily="2"/>
              <a:cs typeface="Calibri" panose="020F0502020204030204" pitchFamily="34" charset="0"/>
            </a:endParaRPr>
          </a:p>
        </p:txBody>
      </p:sp>
      <p:sp>
        <p:nvSpPr>
          <p:cNvPr id="14" name="Afgeronde rechthoek 13"/>
          <p:cNvSpPr/>
          <p:nvPr/>
        </p:nvSpPr>
        <p:spPr>
          <a:xfrm>
            <a:off x="6150770" y="2497761"/>
            <a:ext cx="914400" cy="333206"/>
          </a:xfrm>
          <a:prstGeom prst="roundRect">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Afgeronde rechthoek 14"/>
          <p:cNvSpPr/>
          <p:nvPr/>
        </p:nvSpPr>
        <p:spPr>
          <a:xfrm>
            <a:off x="6150770" y="2937051"/>
            <a:ext cx="914400" cy="227630"/>
          </a:xfrm>
          <a:prstGeom prst="roundRect">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Draaiende pijl 15"/>
          <p:cNvSpPr/>
          <p:nvPr/>
        </p:nvSpPr>
        <p:spPr>
          <a:xfrm rot="6166274">
            <a:off x="6840451" y="2460758"/>
            <a:ext cx="521001" cy="846503"/>
          </a:xfrm>
          <a:prstGeom prst="circularArrow">
            <a:avLst>
              <a:gd name="adj1" fmla="val 3236"/>
              <a:gd name="adj2" fmla="val 888223"/>
              <a:gd name="adj3" fmla="val 19981051"/>
              <a:gd name="adj4" fmla="val 10076315"/>
              <a:gd name="adj5" fmla="val 697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Tree>
    <p:extLst>
      <p:ext uri="{BB962C8B-B14F-4D97-AF65-F5344CB8AC3E}">
        <p14:creationId xmlns:p14="http://schemas.microsoft.com/office/powerpoint/2010/main" val="139354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2"/>
          </p:nvPr>
        </p:nvSpPr>
        <p:spPr/>
        <p:txBody>
          <a:bodyPr/>
          <a:lstStyle/>
          <a:p>
            <a:pPr lvl="0"/>
            <a:fld id="{091736F9-B40F-48A8-9C40-81AFFB880ECD}" type="slidenum">
              <a:rPr>
                <a:latin typeface="Calibri" panose="020F0502020204030204" pitchFamily="34" charset="0"/>
                <a:cs typeface="Calibri" panose="020F0502020204030204" pitchFamily="34" charset="0"/>
              </a:rPr>
              <a:t>9</a:t>
            </a:fld>
            <a:endParaRPr lang="en-US">
              <a:latin typeface="Calibri" panose="020F0502020204030204" pitchFamily="34" charset="0"/>
              <a:cs typeface="Calibri" panose="020F0502020204030204" pitchFamily="34" charset="0"/>
            </a:endParaRPr>
          </a:p>
        </p:txBody>
      </p:sp>
      <p:sp>
        <p:nvSpPr>
          <p:cNvPr id="2" name="Freeform 1"/>
          <p:cNvSpPr/>
          <p:nvPr/>
        </p:nvSpPr>
        <p:spPr>
          <a:xfrm>
            <a:off x="574560" y="384120"/>
            <a:ext cx="7712279" cy="129740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spAutoFit/>
          </a:bodyPr>
          <a:lstStyle/>
          <a:p>
            <a:pPr marL="360359" marR="0" lvl="0" indent="-360359" algn="l" rtl="0" hangingPunct="1">
              <a:lnSpc>
                <a:spcPct val="100000"/>
              </a:lnSpc>
              <a:spcBef>
                <a:spcPts val="1998"/>
              </a:spcBef>
              <a:spcAft>
                <a:spcPts val="0"/>
              </a:spcAft>
              <a:buNone/>
              <a:tabLst>
                <a:tab pos="360359" algn="l"/>
                <a:tab pos="1274759" algn="l"/>
                <a:tab pos="2189159" algn="l"/>
                <a:tab pos="3103558" algn="l"/>
                <a:tab pos="4017959" algn="l"/>
                <a:tab pos="4932359" algn="l"/>
                <a:tab pos="5846758" algn="l"/>
                <a:tab pos="6761158" algn="l"/>
                <a:tab pos="7675559" algn="l"/>
                <a:tab pos="8589959" algn="l"/>
                <a:tab pos="9504359" algn="l"/>
                <a:tab pos="10418759" algn="l"/>
              </a:tabLst>
            </a:pPr>
            <a:r>
              <a:rPr lang="en-US" sz="4000" b="1" i="0" u="none" strike="noStrike" baseline="0" dirty="0" err="1" smtClean="0">
                <a:ln>
                  <a:noFill/>
                </a:ln>
                <a:solidFill>
                  <a:srgbClr val="FF6600"/>
                </a:solidFill>
                <a:latin typeface="Calibri" panose="020F0502020204030204" pitchFamily="34" charset="0"/>
                <a:ea typeface="Arial" pitchFamily="2"/>
                <a:cs typeface="Calibri" panose="020F0502020204030204" pitchFamily="34" charset="0"/>
              </a:rPr>
              <a:t>Puntmutatie</a:t>
            </a:r>
            <a:r>
              <a:rPr lang="en-US" sz="4000" b="1" i="0" u="none" strike="noStrike" baseline="0" dirty="0" smtClean="0">
                <a:ln>
                  <a:noFill/>
                </a:ln>
                <a:solidFill>
                  <a:srgbClr val="FF6600"/>
                </a:solidFill>
                <a:latin typeface="Calibri" panose="020F0502020204030204" pitchFamily="34" charset="0"/>
                <a:ea typeface="Arial" pitchFamily="2"/>
                <a:cs typeface="Calibri" panose="020F0502020204030204" pitchFamily="34" charset="0"/>
              </a:rPr>
              <a:t>:</a:t>
            </a:r>
            <a:endParaRPr lang="en-US" sz="4000" b="1" i="0" u="none" strike="noStrike" baseline="0" dirty="0">
              <a:ln>
                <a:noFill/>
              </a:ln>
              <a:solidFill>
                <a:srgbClr val="FF6600"/>
              </a:solidFill>
              <a:latin typeface="Calibri" panose="020F0502020204030204" pitchFamily="34" charset="0"/>
              <a:ea typeface="Arial" pitchFamily="2"/>
              <a:cs typeface="Calibri" panose="020F0502020204030204" pitchFamily="34" charset="0"/>
            </a:endParaRPr>
          </a:p>
          <a:p>
            <a:pPr marL="0" marR="0" lvl="0" indent="0" algn="l" rtl="0" hangingPunct="1">
              <a:lnSpc>
                <a:spcPct val="100000"/>
              </a:lnSpc>
              <a:spcBef>
                <a:spcPts val="1749"/>
              </a:spcBef>
              <a:spcAft>
                <a:spcPts val="0"/>
              </a:spcAft>
              <a:buClr>
                <a:srgbClr val="000000"/>
              </a:buClr>
              <a:buSzPct val="10000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2400" b="0" i="0" u="sng" strike="noStrike" baseline="0" dirty="0" smtClean="0">
                <a:ln>
                  <a:noFill/>
                </a:ln>
                <a:latin typeface="Calibri" panose="020F0502020204030204" pitchFamily="34" charset="0"/>
                <a:ea typeface="Arial" pitchFamily="2"/>
                <a:cs typeface="Calibri" panose="020F0502020204030204" pitchFamily="34" charset="0"/>
              </a:rPr>
              <a:t>silent </a:t>
            </a:r>
            <a:r>
              <a:rPr lang="en-US" sz="2400" b="0" i="0" u="none" strike="noStrike" baseline="0" dirty="0">
                <a:ln>
                  <a:noFill/>
                </a:ln>
                <a:latin typeface="Calibri" panose="020F0502020204030204" pitchFamily="34" charset="0"/>
                <a:ea typeface="Arial" pitchFamily="2"/>
                <a:cs typeface="Calibri" panose="020F0502020204030204" pitchFamily="34" charset="0"/>
              </a:rPr>
              <a:t>– </a:t>
            </a:r>
            <a:r>
              <a:rPr lang="en-US" sz="2400" b="0" i="0" u="none" strike="noStrike" baseline="0" dirty="0" err="1" smtClean="0">
                <a:ln>
                  <a:noFill/>
                </a:ln>
                <a:latin typeface="Calibri" panose="020F0502020204030204" pitchFamily="34" charset="0"/>
                <a:ea typeface="Arial" pitchFamily="2"/>
                <a:cs typeface="Calibri" panose="020F0502020204030204" pitchFamily="34" charset="0"/>
              </a:rPr>
              <a:t>geen</a:t>
            </a:r>
            <a:r>
              <a:rPr lang="en-US" sz="2400" b="0" i="0" u="none" strike="noStrike" baseline="0" dirty="0" smtClean="0">
                <a:ln>
                  <a:noFill/>
                </a:ln>
                <a:latin typeface="Calibri" panose="020F0502020204030204" pitchFamily="34" charset="0"/>
                <a:ea typeface="Arial" pitchFamily="2"/>
                <a:cs typeface="Calibri" panose="020F0502020204030204" pitchFamily="34" charset="0"/>
              </a:rPr>
              <a:t> </a:t>
            </a:r>
            <a:r>
              <a:rPr lang="en-US" sz="2400" b="0" i="0" u="none" strike="noStrike" baseline="0" dirty="0" err="1" smtClean="0">
                <a:ln>
                  <a:noFill/>
                </a:ln>
                <a:latin typeface="Calibri" panose="020F0502020204030204" pitchFamily="34" charset="0"/>
                <a:ea typeface="Arial" pitchFamily="2"/>
                <a:cs typeface="Calibri" panose="020F0502020204030204" pitchFamily="34" charset="0"/>
              </a:rPr>
              <a:t>aminozuur</a:t>
            </a:r>
            <a:r>
              <a:rPr lang="en-US" sz="2400" b="0" i="0" u="none" strike="noStrike" baseline="0" dirty="0" smtClean="0">
                <a:ln>
                  <a:noFill/>
                </a:ln>
                <a:latin typeface="Calibri" panose="020F0502020204030204" pitchFamily="34" charset="0"/>
                <a:ea typeface="Arial" pitchFamily="2"/>
                <a:cs typeface="Calibri" panose="020F0502020204030204" pitchFamily="34" charset="0"/>
              </a:rPr>
              <a:t> </a:t>
            </a:r>
            <a:r>
              <a:rPr lang="en-US" sz="2400" b="0" i="0" u="none" strike="noStrike" baseline="0" dirty="0" err="1" smtClean="0">
                <a:ln>
                  <a:noFill/>
                </a:ln>
                <a:latin typeface="Calibri" panose="020F0502020204030204" pitchFamily="34" charset="0"/>
                <a:ea typeface="Arial" pitchFamily="2"/>
                <a:cs typeface="Calibri" panose="020F0502020204030204" pitchFamily="34" charset="0"/>
              </a:rPr>
              <a:t>verandering</a:t>
            </a:r>
            <a:endParaRPr lang="en-US" sz="2400" b="0" i="0" u="none" strike="noStrike" baseline="0" dirty="0">
              <a:ln>
                <a:noFill/>
              </a:ln>
              <a:latin typeface="Calibri" panose="020F0502020204030204" pitchFamily="34" charset="0"/>
              <a:ea typeface="Arial" pitchFamily="2"/>
              <a:cs typeface="Calibri" panose="020F0502020204030204" pitchFamily="34" charset="0"/>
            </a:endParaRPr>
          </a:p>
        </p:txBody>
      </p:sp>
      <p:pic>
        <p:nvPicPr>
          <p:cNvPr id="3" name="Picture 2"/>
          <p:cNvPicPr>
            <a:picLocks noChangeAspect="1"/>
          </p:cNvPicPr>
          <p:nvPr/>
        </p:nvPicPr>
        <p:blipFill>
          <a:blip r:embed="rId3">
            <a:lum/>
            <a:alphaModFix/>
          </a:blip>
          <a:srcRect/>
          <a:stretch>
            <a:fillRect/>
          </a:stretch>
        </p:blipFill>
        <p:spPr>
          <a:xfrm>
            <a:off x="3554280" y="1911350"/>
            <a:ext cx="5276880" cy="4572000"/>
          </a:xfrm>
          <a:prstGeom prst="rect">
            <a:avLst/>
          </a:prstGeom>
          <a:noFill/>
          <a:ln>
            <a:noFill/>
          </a:ln>
        </p:spPr>
      </p:pic>
      <p:sp>
        <p:nvSpPr>
          <p:cNvPr id="4" name="Freeform 3"/>
          <p:cNvSpPr/>
          <p:nvPr/>
        </p:nvSpPr>
        <p:spPr>
          <a:xfrm>
            <a:off x="542880" y="2255760"/>
            <a:ext cx="835783" cy="144873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2200" b="0" i="0" u="none" strike="noStrike" baseline="0" dirty="0">
                <a:ln>
                  <a:noFill/>
                </a:ln>
                <a:latin typeface="Calibri" panose="020F0502020204030204" pitchFamily="34" charset="0"/>
                <a:ea typeface="Arial" pitchFamily="2"/>
                <a:cs typeface="Calibri" panose="020F0502020204030204" pitchFamily="34" charset="0"/>
              </a:rPr>
              <a:t>U A U</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2200" b="0" i="0" u="none" strike="noStrike" baseline="0" dirty="0">
              <a:ln>
                <a:noFill/>
              </a:ln>
              <a:latin typeface="Calibri" panose="020F0502020204030204" pitchFamily="34" charset="0"/>
              <a:ea typeface="Arial" pitchFamily="2"/>
              <a:cs typeface="Calibri" panose="020F0502020204030204" pitchFamily="34" charset="0"/>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2200" b="0" i="0" u="none" strike="noStrike" baseline="0" dirty="0">
              <a:ln>
                <a:noFill/>
              </a:ln>
              <a:latin typeface="Calibri" panose="020F0502020204030204" pitchFamily="34" charset="0"/>
              <a:ea typeface="Arial" pitchFamily="2"/>
              <a:cs typeface="Calibri" panose="020F0502020204030204" pitchFamily="34" charset="0"/>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2200" b="0" i="0" u="none" strike="noStrike" baseline="0" dirty="0">
                <a:ln>
                  <a:noFill/>
                </a:ln>
                <a:latin typeface="Calibri" panose="020F0502020204030204" pitchFamily="34" charset="0"/>
                <a:ea typeface="Arial" pitchFamily="2"/>
                <a:cs typeface="Calibri" panose="020F0502020204030204" pitchFamily="34" charset="0"/>
              </a:rPr>
              <a:t>U A C</a:t>
            </a:r>
          </a:p>
        </p:txBody>
      </p:sp>
      <p:sp>
        <p:nvSpPr>
          <p:cNvPr id="5" name="Freeform 4"/>
          <p:cNvSpPr/>
          <p:nvPr/>
        </p:nvSpPr>
        <p:spPr>
          <a:xfrm>
            <a:off x="1837596" y="2263274"/>
            <a:ext cx="532816" cy="144873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1">
            <a:spAutoFit/>
          </a:bodyPr>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2200" b="0" i="0" u="none" strike="noStrike" baseline="0">
                <a:ln>
                  <a:noFill/>
                </a:ln>
                <a:latin typeface="Calibri" panose="020F0502020204030204" pitchFamily="34" charset="0"/>
                <a:ea typeface="Arial" pitchFamily="2"/>
                <a:cs typeface="Calibri" panose="020F0502020204030204" pitchFamily="34" charset="0"/>
              </a:rPr>
              <a:t>Tyr</a:t>
            </a: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2200" b="0" i="0" u="none" strike="noStrike" baseline="0">
              <a:ln>
                <a:noFill/>
              </a:ln>
              <a:latin typeface="Calibri" panose="020F0502020204030204" pitchFamily="34" charset="0"/>
              <a:ea typeface="Arial" pitchFamily="2"/>
              <a:cs typeface="Calibri" panose="020F0502020204030204" pitchFamily="34" charset="0"/>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2200" b="0" i="0" u="none" strike="noStrike" baseline="0">
              <a:ln>
                <a:noFill/>
              </a:ln>
              <a:latin typeface="Calibri" panose="020F0502020204030204" pitchFamily="34" charset="0"/>
              <a:ea typeface="Arial" pitchFamily="2"/>
              <a:cs typeface="Calibri" panose="020F0502020204030204" pitchFamily="34" charset="0"/>
            </a:endParaRPr>
          </a:p>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US" sz="2200" b="0" i="0" u="none" strike="noStrike" baseline="0">
                <a:ln>
                  <a:noFill/>
                </a:ln>
                <a:latin typeface="Calibri" panose="020F0502020204030204" pitchFamily="34" charset="0"/>
                <a:ea typeface="Arial" pitchFamily="2"/>
                <a:cs typeface="Calibri" panose="020F0502020204030204" pitchFamily="34" charset="0"/>
              </a:rPr>
              <a:t>Tyr</a:t>
            </a:r>
          </a:p>
        </p:txBody>
      </p:sp>
      <p:sp>
        <p:nvSpPr>
          <p:cNvPr id="6" name="Straight Connector 5"/>
          <p:cNvSpPr/>
          <p:nvPr/>
        </p:nvSpPr>
        <p:spPr>
          <a:xfrm>
            <a:off x="1423236" y="2487578"/>
            <a:ext cx="414360" cy="0"/>
          </a:xfrm>
          <a:prstGeom prst="line">
            <a:avLst/>
          </a:prstGeom>
          <a:noFill/>
          <a:ln w="12700">
            <a:solidFill>
              <a:srgbClr val="000000"/>
            </a:solidFill>
            <a:prstDash val="solid"/>
            <a:miter/>
            <a:tailEnd type="arrow"/>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latin typeface="Calibri" panose="020F0502020204030204" pitchFamily="34" charset="0"/>
              <a:ea typeface="Arial" pitchFamily="2"/>
              <a:cs typeface="Calibri" panose="020F0502020204030204" pitchFamily="34" charset="0"/>
            </a:endParaRPr>
          </a:p>
        </p:txBody>
      </p:sp>
      <p:sp>
        <p:nvSpPr>
          <p:cNvPr id="7" name="Freeform 6"/>
          <p:cNvSpPr/>
          <p:nvPr/>
        </p:nvSpPr>
        <p:spPr>
          <a:xfrm>
            <a:off x="1045744" y="2255759"/>
            <a:ext cx="317520" cy="144873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8160">
            <a:solidFill>
              <a:srgbClr val="FF0000"/>
            </a:solidFill>
            <a:prstDash val="solid"/>
            <a:miter/>
          </a:ln>
        </p:spPr>
        <p:txBody>
          <a:bodyPr vert="horz" wrap="none" lIns="90000" tIns="46800" rIns="90000" bIns="46800" anchor="ctr"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latin typeface="Calibri" panose="020F0502020204030204" pitchFamily="34" charset="0"/>
              <a:ea typeface="Arial" pitchFamily="2"/>
              <a:cs typeface="Calibri" panose="020F0502020204030204" pitchFamily="34" charset="0"/>
            </a:endParaRPr>
          </a:p>
        </p:txBody>
      </p:sp>
      <p:sp>
        <p:nvSpPr>
          <p:cNvPr id="9" name="Straight Connector 5"/>
          <p:cNvSpPr/>
          <p:nvPr/>
        </p:nvSpPr>
        <p:spPr>
          <a:xfrm>
            <a:off x="1423236" y="3475797"/>
            <a:ext cx="414360" cy="0"/>
          </a:xfrm>
          <a:prstGeom prst="line">
            <a:avLst/>
          </a:prstGeom>
          <a:noFill/>
          <a:ln w="12700">
            <a:solidFill>
              <a:srgbClr val="000000"/>
            </a:solidFill>
            <a:prstDash val="solid"/>
            <a:miter/>
            <a:tailEnd type="arrow"/>
          </a:ln>
        </p:spPr>
        <p:txBody>
          <a:bodyPr vert="horz" wrap="square" lIns="90000" tIns="46800" rIns="90000" bIns="46800" anchor="t" anchorCtr="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US" sz="1800" b="0" i="0" u="none" strike="noStrike" baseline="0">
              <a:ln>
                <a:noFill/>
              </a:ln>
              <a:latin typeface="Calibri" panose="020F0502020204030204" pitchFamily="34" charset="0"/>
              <a:ea typeface="Arial" pitchFamily="2"/>
              <a:cs typeface="Calibri" panose="020F0502020204030204" pitchFamily="34" charset="0"/>
            </a:endParaRPr>
          </a:p>
        </p:txBody>
      </p:sp>
      <p:sp>
        <p:nvSpPr>
          <p:cNvPr id="11" name="Afgeronde rechthoek 10"/>
          <p:cNvSpPr/>
          <p:nvPr/>
        </p:nvSpPr>
        <p:spPr>
          <a:xfrm>
            <a:off x="6179345" y="2487578"/>
            <a:ext cx="914400" cy="439290"/>
          </a:xfrm>
          <a:prstGeom prst="roundRect">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22953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D4DF52CD1518440A9410417543192CF" ma:contentTypeVersion="14" ma:contentTypeDescription="Een nieuw document maken." ma:contentTypeScope="" ma:versionID="6bea1c7b9161d6dde0b3c7fb1e5c3171">
  <xsd:schema xmlns:xsd="http://www.w3.org/2001/XMLSchema" xmlns:xs="http://www.w3.org/2001/XMLSchema" xmlns:p="http://schemas.microsoft.com/office/2006/metadata/properties" xmlns:ns3="d665bda0-32f6-4388-bc96-c7f43a2006b3" xmlns:ns4="41d31240-3f9b-4160-aa9d-7e114304e6cc" targetNamespace="http://schemas.microsoft.com/office/2006/metadata/properties" ma:root="true" ma:fieldsID="88bb3e02a4d78147ff6b1b4e62499f13" ns3:_="" ns4:_="">
    <xsd:import namespace="d665bda0-32f6-4388-bc96-c7f43a2006b3"/>
    <xsd:import namespace="41d31240-3f9b-4160-aa9d-7e114304e6cc"/>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65bda0-32f6-4388-bc96-c7f43a2006b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1d31240-3f9b-4160-aa9d-7e114304e6cc" elementFormDefault="qualified">
    <xsd:import namespace="http://schemas.microsoft.com/office/2006/documentManagement/types"/>
    <xsd:import namespace="http://schemas.microsoft.com/office/infopath/2007/PartnerControls"/>
    <xsd:element name="SharedWithUsers" ma:index="12" nillable="true" ma:displayName="Gedeeld met"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description="" ma:internalName="SharedWithDetails" ma:readOnly="true">
      <xsd:simpleType>
        <xsd:restriction base="dms:Note">
          <xsd:maxLength value="255"/>
        </xsd:restriction>
      </xsd:simpleType>
    </xsd:element>
    <xsd:element name="SharingHintHash" ma:index="14" nillable="true" ma:displayName="Hint-hash delen"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CFA5F7E-D847-46B7-833A-E79DD5BD88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65bda0-32f6-4388-bc96-c7f43a2006b3"/>
    <ds:schemaRef ds:uri="41d31240-3f9b-4160-aa9d-7e114304e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DD82F79-2341-44D3-B402-DA3BF774B5B9}">
  <ds:schemaRefs>
    <ds:schemaRef ds:uri="http://schemas.microsoft.com/sharepoint/v3/contenttype/forms"/>
  </ds:schemaRefs>
</ds:datastoreItem>
</file>

<file path=customXml/itemProps3.xml><?xml version="1.0" encoding="utf-8"?>
<ds:datastoreItem xmlns:ds="http://schemas.openxmlformats.org/officeDocument/2006/customXml" ds:itemID="{81490429-2096-434E-A6F9-17E1A14A90E4}">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1d31240-3f9b-4160-aa9d-7e114304e6cc"/>
    <ds:schemaRef ds:uri="http://purl.org/dc/elements/1.1/"/>
    <ds:schemaRef ds:uri="http://schemas.microsoft.com/office/2006/metadata/properties"/>
    <ds:schemaRef ds:uri="d665bda0-32f6-4388-bc96-c7f43a2006b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5960</TotalTime>
  <Words>4131</Words>
  <Application>Microsoft Office PowerPoint</Application>
  <PresentationFormat>Diavoorstelling (4:3)</PresentationFormat>
  <Paragraphs>938</Paragraphs>
  <Slides>73</Slides>
  <Notes>37</Notes>
  <HiddenSlides>0</HiddenSlides>
  <MMClips>0</MMClips>
  <ScaleCrop>false</ScaleCrop>
  <HeadingPairs>
    <vt:vector size="8" baseType="variant">
      <vt:variant>
        <vt:lpstr>Gebruikte lettertypen</vt:lpstr>
      </vt:variant>
      <vt:variant>
        <vt:i4>6</vt:i4>
      </vt:variant>
      <vt:variant>
        <vt:lpstr>Thema</vt:lpstr>
      </vt:variant>
      <vt:variant>
        <vt:i4>1</vt:i4>
      </vt:variant>
      <vt:variant>
        <vt:lpstr>Ingesloten OLE-bronprogramma's</vt:lpstr>
      </vt:variant>
      <vt:variant>
        <vt:i4>0</vt:i4>
      </vt:variant>
      <vt:variant>
        <vt:lpstr>Diatitels</vt:lpstr>
      </vt:variant>
      <vt:variant>
        <vt:i4>73</vt:i4>
      </vt:variant>
    </vt:vector>
  </HeadingPairs>
  <TitlesOfParts>
    <vt:vector size="80" baseType="lpstr">
      <vt:lpstr>SimSun</vt:lpstr>
      <vt:lpstr>Arial</vt:lpstr>
      <vt:lpstr>Calibri</vt:lpstr>
      <vt:lpstr>Courier New</vt:lpstr>
      <vt:lpstr>Mangal</vt:lpstr>
      <vt:lpstr>Wingdings</vt:lpstr>
      <vt:lpstr>Default Design</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Replication slippage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Hanzehogeschool Groningen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pool</dc:creator>
  <cp:lastModifiedBy>Pool WA, Wietske</cp:lastModifiedBy>
  <cp:revision>135</cp:revision>
  <cp:lastPrinted>2021-12-14T16:08:19Z</cp:lastPrinted>
  <dcterms:created xsi:type="dcterms:W3CDTF">2006-12-05T14:23:25Z</dcterms:created>
  <dcterms:modified xsi:type="dcterms:W3CDTF">2021-12-15T09:13:13Z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0x010100FD4DF52CD1518440A9410417543192CF</vt:lpwstr>
  </property>
</Properties>
</file>